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3"/>
  </p:notesMasterIdLst>
  <p:sldIdLst>
    <p:sldId id="264" r:id="rId2"/>
    <p:sldId id="265" r:id="rId3"/>
    <p:sldId id="279" r:id="rId4"/>
    <p:sldId id="259" r:id="rId5"/>
    <p:sldId id="266" r:id="rId6"/>
    <p:sldId id="267" r:id="rId7"/>
    <p:sldId id="271" r:id="rId8"/>
    <p:sldId id="268" r:id="rId9"/>
    <p:sldId id="269" r:id="rId10"/>
    <p:sldId id="270" r:id="rId11"/>
    <p:sldId id="262" r:id="rId12"/>
    <p:sldId id="273" r:id="rId13"/>
    <p:sldId id="274" r:id="rId14"/>
    <p:sldId id="272" r:id="rId15"/>
    <p:sldId id="263" r:id="rId16"/>
    <p:sldId id="275" r:id="rId17"/>
    <p:sldId id="276" r:id="rId18"/>
    <p:sldId id="277" r:id="rId19"/>
    <p:sldId id="278" r:id="rId20"/>
    <p:sldId id="280" r:id="rId21"/>
    <p:sldId id="281"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11893"/>
    <a:srgbClr val="941651"/>
    <a:srgbClr val="945200"/>
    <a:srgbClr val="521B93"/>
    <a:srgbClr val="FF2F9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984"/>
    <p:restoredTop sz="93532"/>
  </p:normalViewPr>
  <p:slideViewPr>
    <p:cSldViewPr snapToGrid="0" snapToObjects="1">
      <p:cViewPr varScale="1">
        <p:scale>
          <a:sx n="97" d="100"/>
          <a:sy n="97" d="100"/>
        </p:scale>
        <p:origin x="232"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C7A325B-6917-CB40-A710-81D257B4A513}" type="datetimeFigureOut">
              <a:rPr lang="en-US" smtClean="0"/>
              <a:t>11/9/22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D1BEED6-0BA3-CE4B-904E-8BFE471B7AF4}" type="slidenum">
              <a:rPr lang="en-US" smtClean="0"/>
              <a:t>‹#›</a:t>
            </a:fld>
            <a:endParaRPr lang="en-US"/>
          </a:p>
        </p:txBody>
      </p:sp>
    </p:spTree>
    <p:extLst>
      <p:ext uri="{BB962C8B-B14F-4D97-AF65-F5344CB8AC3E}">
        <p14:creationId xmlns:p14="http://schemas.microsoft.com/office/powerpoint/2010/main" val="2739079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0" indent="-298450" algn="l" rtl="0">
              <a:spcBef>
                <a:spcPts val="0"/>
              </a:spcBef>
              <a:spcAft>
                <a:spcPts val="0"/>
              </a:spcAft>
              <a:buSzPts val="1100"/>
              <a:buChar char="●"/>
            </a:pPr>
            <a:r>
              <a:rPr lang="en-IN" dirty="0"/>
              <a:t>We know that long-read nanopore sequencing paved way for direct detection of methylation on the DNA sequence. Since then there have been many </a:t>
            </a:r>
            <a:r>
              <a:rPr lang="en-IN" dirty="0" err="1"/>
              <a:t>modbase</a:t>
            </a:r>
            <a:r>
              <a:rPr lang="en-IN" dirty="0"/>
              <a:t> callers which detect mods on these long reads.</a:t>
            </a:r>
          </a:p>
          <a:p>
            <a:pPr marL="457200" lvl="0" indent="-298450" algn="l" rtl="0">
              <a:spcBef>
                <a:spcPts val="0"/>
              </a:spcBef>
              <a:spcAft>
                <a:spcPts val="0"/>
              </a:spcAft>
              <a:buSzPts val="1100"/>
              <a:buChar char="●"/>
            </a:pPr>
            <a:r>
              <a:rPr lang="en-IN" dirty="0"/>
              <a:t>Some time back, ONT launched Remora, where they claimed it to provide the highest accuracy methylation detection from nanopore data.</a:t>
            </a:r>
          </a:p>
          <a:p>
            <a:pPr marL="457200" lvl="0" indent="-298450" algn="l" rtl="0">
              <a:spcBef>
                <a:spcPts val="0"/>
              </a:spcBef>
              <a:spcAft>
                <a:spcPts val="0"/>
              </a:spcAft>
              <a:buSzPts val="1100"/>
              <a:buChar char="●"/>
            </a:pPr>
            <a:r>
              <a:rPr lang="en-IN" dirty="0"/>
              <a:t>It </a:t>
            </a:r>
            <a:r>
              <a:rPr lang="en-IN" b="1" dirty="0"/>
              <a:t>separates </a:t>
            </a:r>
            <a:r>
              <a:rPr lang="en-IN" b="1" dirty="0" err="1"/>
              <a:t>basecalling</a:t>
            </a:r>
            <a:r>
              <a:rPr lang="en-IN" b="1" dirty="0"/>
              <a:t> and modified base calling</a:t>
            </a:r>
            <a:r>
              <a:rPr lang="en-IN" dirty="0"/>
              <a:t>, reduces overall time and is very accurate.</a:t>
            </a:r>
          </a:p>
          <a:p>
            <a:pPr marL="457200" lvl="0" indent="-298450" algn="l" rtl="0">
              <a:spcBef>
                <a:spcPts val="0"/>
              </a:spcBef>
              <a:spcAft>
                <a:spcPts val="0"/>
              </a:spcAft>
              <a:buSzPts val="1100"/>
              <a:buChar char="●"/>
            </a:pPr>
            <a:r>
              <a:rPr lang="en-IN" dirty="0"/>
              <a:t>Remora works on a simple training dataset, which eventually allows high accuracy 5hmC calls as well.</a:t>
            </a:r>
          </a:p>
          <a:p>
            <a:endParaRPr lang="en-US" dirty="0"/>
          </a:p>
        </p:txBody>
      </p:sp>
      <p:sp>
        <p:nvSpPr>
          <p:cNvPr id="4" name="Slide Number Placeholder 3"/>
          <p:cNvSpPr>
            <a:spLocks noGrp="1"/>
          </p:cNvSpPr>
          <p:nvPr>
            <p:ph type="sldNum" sz="quarter" idx="5"/>
          </p:nvPr>
        </p:nvSpPr>
        <p:spPr/>
        <p:txBody>
          <a:bodyPr/>
          <a:lstStyle/>
          <a:p>
            <a:fld id="{1D1BEED6-0BA3-CE4B-904E-8BFE471B7AF4}" type="slidenum">
              <a:rPr lang="en-US" smtClean="0"/>
              <a:t>2</a:t>
            </a:fld>
            <a:endParaRPr lang="en-US"/>
          </a:p>
        </p:txBody>
      </p:sp>
    </p:spTree>
    <p:extLst>
      <p:ext uri="{BB962C8B-B14F-4D97-AF65-F5344CB8AC3E}">
        <p14:creationId xmlns:p14="http://schemas.microsoft.com/office/powerpoint/2010/main" val="28972929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see pink rectangles – means an 5hmC modification. </a:t>
            </a:r>
          </a:p>
          <a:p>
            <a:pPr marL="171450" indent="-171450">
              <a:buFontTx/>
              <a:buChar char="-"/>
            </a:pPr>
            <a:r>
              <a:rPr lang="en-US" dirty="0"/>
              <a:t>The single mode says that this C is actually 5mC by 78% surety. But, the dual mode says with 99% surety that it was actually 5hmC! So, there might be several such locations where such conflict of interests might be happening. And that’s the fluctuation we were seeing on our difference bar graphs initially</a:t>
            </a:r>
          </a:p>
          <a:p>
            <a:pPr marL="171450" indent="-171450">
              <a:buFontTx/>
              <a:buChar char="-"/>
            </a:pPr>
            <a:r>
              <a:rPr lang="en-US" dirty="0"/>
              <a:t>But, the overall consensus is pretty much the same. The majority is still 5mC and hence we label that C as 5mC mod. And probably this is why we get a very similar PPV value.</a:t>
            </a:r>
          </a:p>
        </p:txBody>
      </p:sp>
      <p:sp>
        <p:nvSpPr>
          <p:cNvPr id="4" name="Slide Number Placeholder 3"/>
          <p:cNvSpPr>
            <a:spLocks noGrp="1"/>
          </p:cNvSpPr>
          <p:nvPr>
            <p:ph type="sldNum" sz="quarter" idx="5"/>
          </p:nvPr>
        </p:nvSpPr>
        <p:spPr/>
        <p:txBody>
          <a:bodyPr/>
          <a:lstStyle/>
          <a:p>
            <a:fld id="{1D1BEED6-0BA3-CE4B-904E-8BFE471B7AF4}" type="slidenum">
              <a:rPr lang="en-US" smtClean="0"/>
              <a:t>15</a:t>
            </a:fld>
            <a:endParaRPr lang="en-US"/>
          </a:p>
        </p:txBody>
      </p:sp>
    </p:spTree>
    <p:extLst>
      <p:ext uri="{BB962C8B-B14F-4D97-AF65-F5344CB8AC3E}">
        <p14:creationId xmlns:p14="http://schemas.microsoft.com/office/powerpoint/2010/main" val="27074698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Now let’s see on CHM13. I have zoomed into the </a:t>
            </a:r>
            <a:r>
              <a:rPr lang="en-US" b="1" dirty="0"/>
              <a:t>“g-Sat” </a:t>
            </a:r>
            <a:r>
              <a:rPr lang="en-US" dirty="0"/>
              <a:t>region here. With the dual mode, we see more coverage (height of bars) and a lot more 5hmC mods.</a:t>
            </a:r>
          </a:p>
        </p:txBody>
      </p:sp>
      <p:sp>
        <p:nvSpPr>
          <p:cNvPr id="4" name="Slide Number Placeholder 3"/>
          <p:cNvSpPr>
            <a:spLocks noGrp="1"/>
          </p:cNvSpPr>
          <p:nvPr>
            <p:ph type="sldNum" sz="quarter" idx="5"/>
          </p:nvPr>
        </p:nvSpPr>
        <p:spPr/>
        <p:txBody>
          <a:bodyPr/>
          <a:lstStyle/>
          <a:p>
            <a:fld id="{1D1BEED6-0BA3-CE4B-904E-8BFE471B7AF4}" type="slidenum">
              <a:rPr lang="en-US" smtClean="0"/>
              <a:t>16</a:t>
            </a:fld>
            <a:endParaRPr lang="en-US"/>
          </a:p>
        </p:txBody>
      </p:sp>
    </p:spTree>
    <p:extLst>
      <p:ext uri="{BB962C8B-B14F-4D97-AF65-F5344CB8AC3E}">
        <p14:creationId xmlns:p14="http://schemas.microsoft.com/office/powerpoint/2010/main" val="4904269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the telomeres and the centromere</a:t>
            </a:r>
          </a:p>
        </p:txBody>
      </p:sp>
      <p:sp>
        <p:nvSpPr>
          <p:cNvPr id="4" name="Slide Number Placeholder 3"/>
          <p:cNvSpPr>
            <a:spLocks noGrp="1"/>
          </p:cNvSpPr>
          <p:nvPr>
            <p:ph type="sldNum" sz="quarter" idx="5"/>
          </p:nvPr>
        </p:nvSpPr>
        <p:spPr/>
        <p:txBody>
          <a:bodyPr/>
          <a:lstStyle/>
          <a:p>
            <a:fld id="{1D1BEED6-0BA3-CE4B-904E-8BFE471B7AF4}" type="slidenum">
              <a:rPr lang="en-US" smtClean="0"/>
              <a:t>18</a:t>
            </a:fld>
            <a:endParaRPr lang="en-US"/>
          </a:p>
        </p:txBody>
      </p:sp>
    </p:spTree>
    <p:extLst>
      <p:ext uri="{BB962C8B-B14F-4D97-AF65-F5344CB8AC3E}">
        <p14:creationId xmlns:p14="http://schemas.microsoft.com/office/powerpoint/2010/main" val="6268819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zoomed out view of how concentrated the 5hmCs are at the centromeric region.</a:t>
            </a:r>
            <a:br>
              <a:rPr lang="en-US" dirty="0"/>
            </a:br>
            <a:r>
              <a:rPr lang="en-US" b="1" dirty="0"/>
              <a:t>NOTE: </a:t>
            </a:r>
            <a:r>
              <a:rPr lang="en-US" dirty="0"/>
              <a:t>This is just with less that 1/4</a:t>
            </a:r>
            <a:r>
              <a:rPr lang="en-US" baseline="30000" dirty="0"/>
              <a:t>th</a:t>
            </a:r>
            <a:r>
              <a:rPr lang="en-US" dirty="0"/>
              <a:t> FAST5 reads. I’m sure we will get a better visualization if we use all the reads.</a:t>
            </a:r>
          </a:p>
        </p:txBody>
      </p:sp>
      <p:sp>
        <p:nvSpPr>
          <p:cNvPr id="4" name="Slide Number Placeholder 3"/>
          <p:cNvSpPr>
            <a:spLocks noGrp="1"/>
          </p:cNvSpPr>
          <p:nvPr>
            <p:ph type="sldNum" sz="quarter" idx="5"/>
          </p:nvPr>
        </p:nvSpPr>
        <p:spPr/>
        <p:txBody>
          <a:bodyPr/>
          <a:lstStyle/>
          <a:p>
            <a:fld id="{1D1BEED6-0BA3-CE4B-904E-8BFE471B7AF4}" type="slidenum">
              <a:rPr lang="en-US" smtClean="0"/>
              <a:t>19</a:t>
            </a:fld>
            <a:endParaRPr lang="en-US"/>
          </a:p>
        </p:txBody>
      </p:sp>
    </p:spTree>
    <p:extLst>
      <p:ext uri="{BB962C8B-B14F-4D97-AF65-F5344CB8AC3E}">
        <p14:creationId xmlns:p14="http://schemas.microsoft.com/office/powerpoint/2010/main" val="24015115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17e458bcc75_0_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17e458bcc75_0_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1" name="Google Shape;151;g17e458bcc75_0_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a:t>
            </a:fld>
            <a:endParaRPr/>
          </a:p>
        </p:txBody>
      </p:sp>
    </p:spTree>
    <p:extLst>
      <p:ext uri="{BB962C8B-B14F-4D97-AF65-F5344CB8AC3E}">
        <p14:creationId xmlns:p14="http://schemas.microsoft.com/office/powerpoint/2010/main" val="4369942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Green bars represent positive values =&gt; the positions where the single mode is more confident than the dual mode.</a:t>
            </a:r>
          </a:p>
          <a:p>
            <a:pPr marL="171450" indent="-171450">
              <a:buFont typeface="Arial" panose="020B0604020202020204" pitchFamily="34" charset="0"/>
              <a:buChar char="•"/>
            </a:pPr>
            <a:r>
              <a:rPr lang="en-US" dirty="0"/>
              <a:t>Red represents the opposite</a:t>
            </a:r>
          </a:p>
          <a:p>
            <a:pPr marL="171450" indent="-171450">
              <a:buFont typeface="Arial" panose="020B0604020202020204" pitchFamily="34" charset="0"/>
              <a:buChar char="•"/>
            </a:pPr>
            <a:r>
              <a:rPr lang="en-US" dirty="0"/>
              <a:t>Just by a glance, the trend looks clear. It tells us that </a:t>
            </a:r>
            <a:r>
              <a:rPr lang="en-US" b="1" dirty="0"/>
              <a:t>by using the single mode, we are get more confident </a:t>
            </a:r>
            <a:r>
              <a:rPr lang="en-US" b="1" dirty="0" err="1"/>
              <a:t>mC</a:t>
            </a:r>
            <a:r>
              <a:rPr lang="en-US" b="1" dirty="0"/>
              <a:t> calls, as compared to dual mode.</a:t>
            </a:r>
          </a:p>
        </p:txBody>
      </p:sp>
      <p:sp>
        <p:nvSpPr>
          <p:cNvPr id="4" name="Slide Number Placeholder 3"/>
          <p:cNvSpPr>
            <a:spLocks noGrp="1"/>
          </p:cNvSpPr>
          <p:nvPr>
            <p:ph type="sldNum" sz="quarter" idx="5"/>
          </p:nvPr>
        </p:nvSpPr>
        <p:spPr/>
        <p:txBody>
          <a:bodyPr/>
          <a:lstStyle/>
          <a:p>
            <a:fld id="{1D1BEED6-0BA3-CE4B-904E-8BFE471B7AF4}" type="slidenum">
              <a:rPr lang="en-US" smtClean="0"/>
              <a:t>5</a:t>
            </a:fld>
            <a:endParaRPr lang="en-US"/>
          </a:p>
        </p:txBody>
      </p:sp>
    </p:spTree>
    <p:extLst>
      <p:ext uri="{BB962C8B-B14F-4D97-AF65-F5344CB8AC3E}">
        <p14:creationId xmlns:p14="http://schemas.microsoft.com/office/powerpoint/2010/main" val="3655435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were also cases/reads which showed a trend like this. The dual seems to be performing better?</a:t>
            </a:r>
          </a:p>
        </p:txBody>
      </p:sp>
      <p:sp>
        <p:nvSpPr>
          <p:cNvPr id="4" name="Slide Number Placeholder 3"/>
          <p:cNvSpPr>
            <a:spLocks noGrp="1"/>
          </p:cNvSpPr>
          <p:nvPr>
            <p:ph type="sldNum" sz="quarter" idx="5"/>
          </p:nvPr>
        </p:nvSpPr>
        <p:spPr/>
        <p:txBody>
          <a:bodyPr/>
          <a:lstStyle/>
          <a:p>
            <a:fld id="{1D1BEED6-0BA3-CE4B-904E-8BFE471B7AF4}" type="slidenum">
              <a:rPr lang="en-US" smtClean="0"/>
              <a:t>8</a:t>
            </a:fld>
            <a:endParaRPr lang="en-US"/>
          </a:p>
        </p:txBody>
      </p:sp>
    </p:spTree>
    <p:extLst>
      <p:ext uri="{BB962C8B-B14F-4D97-AF65-F5344CB8AC3E}">
        <p14:creationId xmlns:p14="http://schemas.microsoft.com/office/powerpoint/2010/main" val="27430319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basically, we couldn’t say with surety which mode is actually detecting the </a:t>
            </a:r>
            <a:r>
              <a:rPr lang="en-US" dirty="0" err="1"/>
              <a:t>mC</a:t>
            </a:r>
            <a:r>
              <a:rPr lang="en-US" dirty="0"/>
              <a:t> modifications with more confidence? To deal with this, Karen suggested and we decided to do </a:t>
            </a:r>
            <a:r>
              <a:rPr lang="en-US" b="1" dirty="0"/>
              <a:t>Benchmarking!</a:t>
            </a:r>
          </a:p>
        </p:txBody>
      </p:sp>
      <p:sp>
        <p:nvSpPr>
          <p:cNvPr id="4" name="Slide Number Placeholder 3"/>
          <p:cNvSpPr>
            <a:spLocks noGrp="1"/>
          </p:cNvSpPr>
          <p:nvPr>
            <p:ph type="sldNum" sz="quarter" idx="5"/>
          </p:nvPr>
        </p:nvSpPr>
        <p:spPr/>
        <p:txBody>
          <a:bodyPr/>
          <a:lstStyle/>
          <a:p>
            <a:fld id="{1D1BEED6-0BA3-CE4B-904E-8BFE471B7AF4}" type="slidenum">
              <a:rPr lang="en-US" smtClean="0"/>
              <a:t>9</a:t>
            </a:fld>
            <a:endParaRPr lang="en-US"/>
          </a:p>
        </p:txBody>
      </p:sp>
    </p:spTree>
    <p:extLst>
      <p:ext uri="{BB962C8B-B14F-4D97-AF65-F5344CB8AC3E}">
        <p14:creationId xmlns:p14="http://schemas.microsoft.com/office/powerpoint/2010/main" val="12857446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Now the idea was to look at the overlap between them to see how much of the TRUTH data is being observed in both the single dataset and the dual dataset</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1D1BEED6-0BA3-CE4B-904E-8BFE471B7AF4}" type="slidenum">
              <a:rPr lang="en-US" smtClean="0"/>
              <a:t>10</a:t>
            </a:fld>
            <a:endParaRPr lang="en-US"/>
          </a:p>
        </p:txBody>
      </p:sp>
    </p:spTree>
    <p:extLst>
      <p:ext uri="{BB962C8B-B14F-4D97-AF65-F5344CB8AC3E}">
        <p14:creationId xmlns:p14="http://schemas.microsoft.com/office/powerpoint/2010/main" val="11973047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US" dirty="0"/>
              <a:t>We see this similarity because I didn’t filter our BED file. So, it’s actually showing all the locations of where a mod was identified, but it’s not looking at the probability scores of that mod being identified.</a:t>
            </a:r>
          </a:p>
        </p:txBody>
      </p:sp>
      <p:sp>
        <p:nvSpPr>
          <p:cNvPr id="4" name="Slide Number Placeholder 3"/>
          <p:cNvSpPr>
            <a:spLocks noGrp="1"/>
          </p:cNvSpPr>
          <p:nvPr>
            <p:ph type="sldNum" sz="quarter" idx="5"/>
          </p:nvPr>
        </p:nvSpPr>
        <p:spPr/>
        <p:txBody>
          <a:bodyPr/>
          <a:lstStyle/>
          <a:p>
            <a:fld id="{1D1BEED6-0BA3-CE4B-904E-8BFE471B7AF4}" type="slidenum">
              <a:rPr lang="en-US" smtClean="0"/>
              <a:t>11</a:t>
            </a:fld>
            <a:endParaRPr lang="en-US"/>
          </a:p>
        </p:txBody>
      </p:sp>
    </p:spTree>
    <p:extLst>
      <p:ext uri="{BB962C8B-B14F-4D97-AF65-F5344CB8AC3E}">
        <p14:creationId xmlns:p14="http://schemas.microsoft.com/office/powerpoint/2010/main" val="38844798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Setting a threshold of 90% means that at a particular cytosine in the genome, if there are &lt; 90% of the reads which are saying that the cytosine is modified, then we filter those positions.</a:t>
            </a:r>
          </a:p>
          <a:p>
            <a:endParaRPr lang="en-US" dirty="0"/>
          </a:p>
          <a:p>
            <a:r>
              <a:rPr lang="en-US" b="1" dirty="0"/>
              <a:t>PPV (Positive Predictive Value)</a:t>
            </a:r>
            <a:r>
              <a:rPr lang="en-US" dirty="0"/>
              <a:t> = TP/ (TP + FP)</a:t>
            </a:r>
          </a:p>
        </p:txBody>
      </p:sp>
      <p:sp>
        <p:nvSpPr>
          <p:cNvPr id="4" name="Slide Number Placeholder 3"/>
          <p:cNvSpPr>
            <a:spLocks noGrp="1"/>
          </p:cNvSpPr>
          <p:nvPr>
            <p:ph type="sldNum" sz="quarter" idx="5"/>
          </p:nvPr>
        </p:nvSpPr>
        <p:spPr/>
        <p:txBody>
          <a:bodyPr/>
          <a:lstStyle/>
          <a:p>
            <a:fld id="{1D1BEED6-0BA3-CE4B-904E-8BFE471B7AF4}" type="slidenum">
              <a:rPr lang="en-US" smtClean="0"/>
              <a:t>12</a:t>
            </a:fld>
            <a:endParaRPr lang="en-US"/>
          </a:p>
        </p:txBody>
      </p:sp>
    </p:spTree>
    <p:extLst>
      <p:ext uri="{BB962C8B-B14F-4D97-AF65-F5344CB8AC3E}">
        <p14:creationId xmlns:p14="http://schemas.microsoft.com/office/powerpoint/2010/main" val="16438938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Since, I did not have a bisulfite sequencing BED file for CHM13 </a:t>
            </a:r>
            <a:r>
              <a:rPr lang="en-US" dirty="0" err="1"/>
              <a:t>mC</a:t>
            </a:r>
            <a:r>
              <a:rPr lang="en-US" dirty="0"/>
              <a:t> mods, I overlapped the 2 BED files from “single” &amp; “dual” mode.</a:t>
            </a:r>
          </a:p>
          <a:p>
            <a:endParaRPr lang="en-US" dirty="0"/>
          </a:p>
          <a:p>
            <a:r>
              <a:rPr lang="en-US" b="1" dirty="0"/>
              <a:t>Single mode is giving us more high confidence mods. </a:t>
            </a:r>
          </a:p>
          <a:p>
            <a:pPr marL="285750" indent="-285750">
              <a:buFontTx/>
              <a:buChar char="-"/>
            </a:pPr>
            <a:r>
              <a:rPr lang="en-US" dirty="0"/>
              <a:t>But, without a validation set, it’s difficult to comment that all high confidence mods are actually true mods.</a:t>
            </a:r>
          </a:p>
          <a:p>
            <a:pPr marL="285750" indent="-285750">
              <a:buFontTx/>
              <a:buChar char="-"/>
            </a:pPr>
            <a:r>
              <a:rPr lang="en-US" dirty="0"/>
              <a:t>An explanation for having lesser high confidence 5mC mods in the DUAL set is that it is also looking for 5hmC mods. SINGLE mode on the other hand doesn’t have the privilege of looking at 5hmC modifications or any other kind of modifications, so it might be possible that it is making many false 5mC calls.</a:t>
            </a:r>
          </a:p>
          <a:p>
            <a:endParaRPr lang="en-US" dirty="0"/>
          </a:p>
        </p:txBody>
      </p:sp>
      <p:sp>
        <p:nvSpPr>
          <p:cNvPr id="4" name="Slide Number Placeholder 3"/>
          <p:cNvSpPr>
            <a:spLocks noGrp="1"/>
          </p:cNvSpPr>
          <p:nvPr>
            <p:ph type="sldNum" sz="quarter" idx="5"/>
          </p:nvPr>
        </p:nvSpPr>
        <p:spPr/>
        <p:txBody>
          <a:bodyPr/>
          <a:lstStyle/>
          <a:p>
            <a:fld id="{1D1BEED6-0BA3-CE4B-904E-8BFE471B7AF4}" type="slidenum">
              <a:rPr lang="en-US" smtClean="0"/>
              <a:t>14</a:t>
            </a:fld>
            <a:endParaRPr lang="en-US"/>
          </a:p>
        </p:txBody>
      </p:sp>
    </p:spTree>
    <p:extLst>
      <p:ext uri="{BB962C8B-B14F-4D97-AF65-F5344CB8AC3E}">
        <p14:creationId xmlns:p14="http://schemas.microsoft.com/office/powerpoint/2010/main" val="30301129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8400FF-79AE-F44D-BC37-EC3244A6889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96A16FD-8BDE-C64A-BC98-12BA3C7F6A6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40C87A8-2B3E-9247-A01B-6E0993138F4D}"/>
              </a:ext>
            </a:extLst>
          </p:cNvPr>
          <p:cNvSpPr>
            <a:spLocks noGrp="1"/>
          </p:cNvSpPr>
          <p:nvPr>
            <p:ph type="dt" sz="half" idx="10"/>
          </p:nvPr>
        </p:nvSpPr>
        <p:spPr/>
        <p:txBody>
          <a:bodyPr/>
          <a:lstStyle/>
          <a:p>
            <a:fld id="{30AC4740-627B-2048-BA14-33FC4A7C72EF}" type="datetimeFigureOut">
              <a:rPr lang="en-US" smtClean="0"/>
              <a:t>11/9/22</a:t>
            </a:fld>
            <a:endParaRPr lang="en-US"/>
          </a:p>
        </p:txBody>
      </p:sp>
      <p:sp>
        <p:nvSpPr>
          <p:cNvPr id="5" name="Footer Placeholder 4">
            <a:extLst>
              <a:ext uri="{FF2B5EF4-FFF2-40B4-BE49-F238E27FC236}">
                <a16:creationId xmlns:a16="http://schemas.microsoft.com/office/drawing/2014/main" id="{26340077-299B-404B-933A-DFD77258047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E3D6481-E557-8448-BDF5-7ED499C8B7DC}"/>
              </a:ext>
            </a:extLst>
          </p:cNvPr>
          <p:cNvSpPr>
            <a:spLocks noGrp="1"/>
          </p:cNvSpPr>
          <p:nvPr>
            <p:ph type="sldNum" sz="quarter" idx="12"/>
          </p:nvPr>
        </p:nvSpPr>
        <p:spPr/>
        <p:txBody>
          <a:bodyPr/>
          <a:lstStyle/>
          <a:p>
            <a:fld id="{287618A8-B748-6645-A608-D84F5183181E}" type="slidenum">
              <a:rPr lang="en-US" smtClean="0"/>
              <a:t>‹#›</a:t>
            </a:fld>
            <a:endParaRPr lang="en-US"/>
          </a:p>
        </p:txBody>
      </p:sp>
    </p:spTree>
    <p:extLst>
      <p:ext uri="{BB962C8B-B14F-4D97-AF65-F5344CB8AC3E}">
        <p14:creationId xmlns:p14="http://schemas.microsoft.com/office/powerpoint/2010/main" val="35900341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86536-33EF-FC4A-B645-ABB56D20DE2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E0AD931-7D0D-5C4C-900C-F71DFAAEFFD7}"/>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CBD8E77-BACC-7A4B-81CA-BD685F2367A8}"/>
              </a:ext>
            </a:extLst>
          </p:cNvPr>
          <p:cNvSpPr>
            <a:spLocks noGrp="1"/>
          </p:cNvSpPr>
          <p:nvPr>
            <p:ph type="dt" sz="half" idx="10"/>
          </p:nvPr>
        </p:nvSpPr>
        <p:spPr/>
        <p:txBody>
          <a:bodyPr/>
          <a:lstStyle/>
          <a:p>
            <a:fld id="{30AC4740-627B-2048-BA14-33FC4A7C72EF}" type="datetimeFigureOut">
              <a:rPr lang="en-US" smtClean="0"/>
              <a:t>11/9/22</a:t>
            </a:fld>
            <a:endParaRPr lang="en-US"/>
          </a:p>
        </p:txBody>
      </p:sp>
      <p:sp>
        <p:nvSpPr>
          <p:cNvPr id="5" name="Footer Placeholder 4">
            <a:extLst>
              <a:ext uri="{FF2B5EF4-FFF2-40B4-BE49-F238E27FC236}">
                <a16:creationId xmlns:a16="http://schemas.microsoft.com/office/drawing/2014/main" id="{923709C9-9C9E-9A46-9E66-1221E51E742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A7608BD-1F74-EE45-B581-68465ACD7641}"/>
              </a:ext>
            </a:extLst>
          </p:cNvPr>
          <p:cNvSpPr>
            <a:spLocks noGrp="1"/>
          </p:cNvSpPr>
          <p:nvPr>
            <p:ph type="sldNum" sz="quarter" idx="12"/>
          </p:nvPr>
        </p:nvSpPr>
        <p:spPr/>
        <p:txBody>
          <a:bodyPr/>
          <a:lstStyle/>
          <a:p>
            <a:fld id="{287618A8-B748-6645-A608-D84F5183181E}" type="slidenum">
              <a:rPr lang="en-US" smtClean="0"/>
              <a:t>‹#›</a:t>
            </a:fld>
            <a:endParaRPr lang="en-US"/>
          </a:p>
        </p:txBody>
      </p:sp>
    </p:spTree>
    <p:extLst>
      <p:ext uri="{BB962C8B-B14F-4D97-AF65-F5344CB8AC3E}">
        <p14:creationId xmlns:p14="http://schemas.microsoft.com/office/powerpoint/2010/main" val="8333786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EFE7433-25EB-E541-8C10-D9347E65518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F5A70AD-B89E-C145-BFCC-08C6C20F3EDB}"/>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19FE92F-FC1E-E042-874D-35B369033722}"/>
              </a:ext>
            </a:extLst>
          </p:cNvPr>
          <p:cNvSpPr>
            <a:spLocks noGrp="1"/>
          </p:cNvSpPr>
          <p:nvPr>
            <p:ph type="dt" sz="half" idx="10"/>
          </p:nvPr>
        </p:nvSpPr>
        <p:spPr/>
        <p:txBody>
          <a:bodyPr/>
          <a:lstStyle/>
          <a:p>
            <a:fld id="{30AC4740-627B-2048-BA14-33FC4A7C72EF}" type="datetimeFigureOut">
              <a:rPr lang="en-US" smtClean="0"/>
              <a:t>11/9/22</a:t>
            </a:fld>
            <a:endParaRPr lang="en-US"/>
          </a:p>
        </p:txBody>
      </p:sp>
      <p:sp>
        <p:nvSpPr>
          <p:cNvPr id="5" name="Footer Placeholder 4">
            <a:extLst>
              <a:ext uri="{FF2B5EF4-FFF2-40B4-BE49-F238E27FC236}">
                <a16:creationId xmlns:a16="http://schemas.microsoft.com/office/drawing/2014/main" id="{845EFFB9-18F2-DF43-A6E3-94E73A30D05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5EB1A46-686B-9C49-8A27-4EC41B13BB32}"/>
              </a:ext>
            </a:extLst>
          </p:cNvPr>
          <p:cNvSpPr>
            <a:spLocks noGrp="1"/>
          </p:cNvSpPr>
          <p:nvPr>
            <p:ph type="sldNum" sz="quarter" idx="12"/>
          </p:nvPr>
        </p:nvSpPr>
        <p:spPr/>
        <p:txBody>
          <a:bodyPr/>
          <a:lstStyle/>
          <a:p>
            <a:fld id="{287618A8-B748-6645-A608-D84F5183181E}" type="slidenum">
              <a:rPr lang="en-US" smtClean="0"/>
              <a:t>‹#›</a:t>
            </a:fld>
            <a:endParaRPr lang="en-US"/>
          </a:p>
        </p:txBody>
      </p:sp>
    </p:spTree>
    <p:extLst>
      <p:ext uri="{BB962C8B-B14F-4D97-AF65-F5344CB8AC3E}">
        <p14:creationId xmlns:p14="http://schemas.microsoft.com/office/powerpoint/2010/main" val="9600732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BC6F6C-B175-3547-A621-320135512FA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31E7B54-2497-ED4C-9101-968A5C6535C3}"/>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5207DA2-BA52-B746-BCCA-1BB0F269B684}"/>
              </a:ext>
            </a:extLst>
          </p:cNvPr>
          <p:cNvSpPr>
            <a:spLocks noGrp="1"/>
          </p:cNvSpPr>
          <p:nvPr>
            <p:ph type="dt" sz="half" idx="10"/>
          </p:nvPr>
        </p:nvSpPr>
        <p:spPr/>
        <p:txBody>
          <a:bodyPr/>
          <a:lstStyle/>
          <a:p>
            <a:fld id="{30AC4740-627B-2048-BA14-33FC4A7C72EF}" type="datetimeFigureOut">
              <a:rPr lang="en-US" smtClean="0"/>
              <a:t>11/9/22</a:t>
            </a:fld>
            <a:endParaRPr lang="en-US"/>
          </a:p>
        </p:txBody>
      </p:sp>
      <p:sp>
        <p:nvSpPr>
          <p:cNvPr id="5" name="Footer Placeholder 4">
            <a:extLst>
              <a:ext uri="{FF2B5EF4-FFF2-40B4-BE49-F238E27FC236}">
                <a16:creationId xmlns:a16="http://schemas.microsoft.com/office/drawing/2014/main" id="{44BB62AE-F454-BC4C-A5B5-DE6D7F8509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3061BEC-E542-9E44-B029-3DC629F87E80}"/>
              </a:ext>
            </a:extLst>
          </p:cNvPr>
          <p:cNvSpPr>
            <a:spLocks noGrp="1"/>
          </p:cNvSpPr>
          <p:nvPr>
            <p:ph type="sldNum" sz="quarter" idx="12"/>
          </p:nvPr>
        </p:nvSpPr>
        <p:spPr/>
        <p:txBody>
          <a:bodyPr/>
          <a:lstStyle/>
          <a:p>
            <a:fld id="{287618A8-B748-6645-A608-D84F5183181E}" type="slidenum">
              <a:rPr lang="en-US" smtClean="0"/>
              <a:t>‹#›</a:t>
            </a:fld>
            <a:endParaRPr lang="en-US"/>
          </a:p>
        </p:txBody>
      </p:sp>
    </p:spTree>
    <p:extLst>
      <p:ext uri="{BB962C8B-B14F-4D97-AF65-F5344CB8AC3E}">
        <p14:creationId xmlns:p14="http://schemas.microsoft.com/office/powerpoint/2010/main" val="26914901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5EA6EE-EB48-C945-A1B1-AC0E43E309B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203B829-6E21-5F43-8704-A2A922BD353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DA4D4946-A632-544C-AB1A-30D9B73377BA}"/>
              </a:ext>
            </a:extLst>
          </p:cNvPr>
          <p:cNvSpPr>
            <a:spLocks noGrp="1"/>
          </p:cNvSpPr>
          <p:nvPr>
            <p:ph type="dt" sz="half" idx="10"/>
          </p:nvPr>
        </p:nvSpPr>
        <p:spPr/>
        <p:txBody>
          <a:bodyPr/>
          <a:lstStyle/>
          <a:p>
            <a:fld id="{30AC4740-627B-2048-BA14-33FC4A7C72EF}" type="datetimeFigureOut">
              <a:rPr lang="en-US" smtClean="0"/>
              <a:t>11/9/22</a:t>
            </a:fld>
            <a:endParaRPr lang="en-US"/>
          </a:p>
        </p:txBody>
      </p:sp>
      <p:sp>
        <p:nvSpPr>
          <p:cNvPr id="5" name="Footer Placeholder 4">
            <a:extLst>
              <a:ext uri="{FF2B5EF4-FFF2-40B4-BE49-F238E27FC236}">
                <a16:creationId xmlns:a16="http://schemas.microsoft.com/office/drawing/2014/main" id="{6FE4DEC9-CD55-4743-A32F-1430F5A60F1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76ECCCF-20D4-984F-A017-184CC5502721}"/>
              </a:ext>
            </a:extLst>
          </p:cNvPr>
          <p:cNvSpPr>
            <a:spLocks noGrp="1"/>
          </p:cNvSpPr>
          <p:nvPr>
            <p:ph type="sldNum" sz="quarter" idx="12"/>
          </p:nvPr>
        </p:nvSpPr>
        <p:spPr/>
        <p:txBody>
          <a:bodyPr/>
          <a:lstStyle/>
          <a:p>
            <a:fld id="{287618A8-B748-6645-A608-D84F5183181E}" type="slidenum">
              <a:rPr lang="en-US" smtClean="0"/>
              <a:t>‹#›</a:t>
            </a:fld>
            <a:endParaRPr lang="en-US"/>
          </a:p>
        </p:txBody>
      </p:sp>
    </p:spTree>
    <p:extLst>
      <p:ext uri="{BB962C8B-B14F-4D97-AF65-F5344CB8AC3E}">
        <p14:creationId xmlns:p14="http://schemas.microsoft.com/office/powerpoint/2010/main" val="39130595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33DB67-1781-214C-B47A-8A1D40171AC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7463401-F27F-2E46-997D-EBB551314D98}"/>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CA2562A-E240-ED40-B33D-E844F8A746DF}"/>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2723378-45C2-F84D-9ABE-F23A4030CCF8}"/>
              </a:ext>
            </a:extLst>
          </p:cNvPr>
          <p:cNvSpPr>
            <a:spLocks noGrp="1"/>
          </p:cNvSpPr>
          <p:nvPr>
            <p:ph type="dt" sz="half" idx="10"/>
          </p:nvPr>
        </p:nvSpPr>
        <p:spPr/>
        <p:txBody>
          <a:bodyPr/>
          <a:lstStyle/>
          <a:p>
            <a:fld id="{30AC4740-627B-2048-BA14-33FC4A7C72EF}" type="datetimeFigureOut">
              <a:rPr lang="en-US" smtClean="0"/>
              <a:t>11/9/22</a:t>
            </a:fld>
            <a:endParaRPr lang="en-US"/>
          </a:p>
        </p:txBody>
      </p:sp>
      <p:sp>
        <p:nvSpPr>
          <p:cNvPr id="6" name="Footer Placeholder 5">
            <a:extLst>
              <a:ext uri="{FF2B5EF4-FFF2-40B4-BE49-F238E27FC236}">
                <a16:creationId xmlns:a16="http://schemas.microsoft.com/office/drawing/2014/main" id="{5D19471D-D70B-DD44-83CE-64434FD1051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F517B50-A9A5-4F4A-8B95-68C98320D87F}"/>
              </a:ext>
            </a:extLst>
          </p:cNvPr>
          <p:cNvSpPr>
            <a:spLocks noGrp="1"/>
          </p:cNvSpPr>
          <p:nvPr>
            <p:ph type="sldNum" sz="quarter" idx="12"/>
          </p:nvPr>
        </p:nvSpPr>
        <p:spPr/>
        <p:txBody>
          <a:bodyPr/>
          <a:lstStyle/>
          <a:p>
            <a:fld id="{287618A8-B748-6645-A608-D84F5183181E}" type="slidenum">
              <a:rPr lang="en-US" smtClean="0"/>
              <a:t>‹#›</a:t>
            </a:fld>
            <a:endParaRPr lang="en-US"/>
          </a:p>
        </p:txBody>
      </p:sp>
    </p:spTree>
    <p:extLst>
      <p:ext uri="{BB962C8B-B14F-4D97-AF65-F5344CB8AC3E}">
        <p14:creationId xmlns:p14="http://schemas.microsoft.com/office/powerpoint/2010/main" val="4177613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56840F-14FF-B741-9659-8E2B225D4D4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0A4C630-695B-624A-8097-1584C8DECA9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5E353049-9B4B-0149-8893-B7BC205FA675}"/>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05C0704-C6EC-6A4D-A5CF-137ABB5BBB5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BE02DE4C-3F97-5D45-8F8B-41B64C4A1041}"/>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19E6FE0-1F4D-0445-92B9-6BA9DAB619FD}"/>
              </a:ext>
            </a:extLst>
          </p:cNvPr>
          <p:cNvSpPr>
            <a:spLocks noGrp="1"/>
          </p:cNvSpPr>
          <p:nvPr>
            <p:ph type="dt" sz="half" idx="10"/>
          </p:nvPr>
        </p:nvSpPr>
        <p:spPr/>
        <p:txBody>
          <a:bodyPr/>
          <a:lstStyle/>
          <a:p>
            <a:fld id="{30AC4740-627B-2048-BA14-33FC4A7C72EF}" type="datetimeFigureOut">
              <a:rPr lang="en-US" smtClean="0"/>
              <a:t>11/9/22</a:t>
            </a:fld>
            <a:endParaRPr lang="en-US"/>
          </a:p>
        </p:txBody>
      </p:sp>
      <p:sp>
        <p:nvSpPr>
          <p:cNvPr id="8" name="Footer Placeholder 7">
            <a:extLst>
              <a:ext uri="{FF2B5EF4-FFF2-40B4-BE49-F238E27FC236}">
                <a16:creationId xmlns:a16="http://schemas.microsoft.com/office/drawing/2014/main" id="{79BBFC63-5474-6E43-905E-67F4F062A66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AF894D3-892A-7D42-B523-C5716F24FAD0}"/>
              </a:ext>
            </a:extLst>
          </p:cNvPr>
          <p:cNvSpPr>
            <a:spLocks noGrp="1"/>
          </p:cNvSpPr>
          <p:nvPr>
            <p:ph type="sldNum" sz="quarter" idx="12"/>
          </p:nvPr>
        </p:nvSpPr>
        <p:spPr/>
        <p:txBody>
          <a:bodyPr/>
          <a:lstStyle/>
          <a:p>
            <a:fld id="{287618A8-B748-6645-A608-D84F5183181E}" type="slidenum">
              <a:rPr lang="en-US" smtClean="0"/>
              <a:t>‹#›</a:t>
            </a:fld>
            <a:endParaRPr lang="en-US"/>
          </a:p>
        </p:txBody>
      </p:sp>
    </p:spTree>
    <p:extLst>
      <p:ext uri="{BB962C8B-B14F-4D97-AF65-F5344CB8AC3E}">
        <p14:creationId xmlns:p14="http://schemas.microsoft.com/office/powerpoint/2010/main" val="40706126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44BE77-818A-944B-9A60-4EB0B8DB776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63C0C9C-1F72-E14F-89B5-96E5C2DDA3F2}"/>
              </a:ext>
            </a:extLst>
          </p:cNvPr>
          <p:cNvSpPr>
            <a:spLocks noGrp="1"/>
          </p:cNvSpPr>
          <p:nvPr>
            <p:ph type="dt" sz="half" idx="10"/>
          </p:nvPr>
        </p:nvSpPr>
        <p:spPr/>
        <p:txBody>
          <a:bodyPr/>
          <a:lstStyle/>
          <a:p>
            <a:fld id="{30AC4740-627B-2048-BA14-33FC4A7C72EF}" type="datetimeFigureOut">
              <a:rPr lang="en-US" smtClean="0"/>
              <a:t>11/9/22</a:t>
            </a:fld>
            <a:endParaRPr lang="en-US"/>
          </a:p>
        </p:txBody>
      </p:sp>
      <p:sp>
        <p:nvSpPr>
          <p:cNvPr id="4" name="Footer Placeholder 3">
            <a:extLst>
              <a:ext uri="{FF2B5EF4-FFF2-40B4-BE49-F238E27FC236}">
                <a16:creationId xmlns:a16="http://schemas.microsoft.com/office/drawing/2014/main" id="{1EB30901-14AD-D942-9141-ACEE3B771EE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E626F5B-FB7F-5740-AAA7-47AC98F695ED}"/>
              </a:ext>
            </a:extLst>
          </p:cNvPr>
          <p:cNvSpPr>
            <a:spLocks noGrp="1"/>
          </p:cNvSpPr>
          <p:nvPr>
            <p:ph type="sldNum" sz="quarter" idx="12"/>
          </p:nvPr>
        </p:nvSpPr>
        <p:spPr/>
        <p:txBody>
          <a:bodyPr/>
          <a:lstStyle/>
          <a:p>
            <a:fld id="{287618A8-B748-6645-A608-D84F5183181E}" type="slidenum">
              <a:rPr lang="en-US" smtClean="0"/>
              <a:t>‹#›</a:t>
            </a:fld>
            <a:endParaRPr lang="en-US"/>
          </a:p>
        </p:txBody>
      </p:sp>
    </p:spTree>
    <p:extLst>
      <p:ext uri="{BB962C8B-B14F-4D97-AF65-F5344CB8AC3E}">
        <p14:creationId xmlns:p14="http://schemas.microsoft.com/office/powerpoint/2010/main" val="5301410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AE3E42C-5175-014C-B3AC-BF02552A63F2}"/>
              </a:ext>
            </a:extLst>
          </p:cNvPr>
          <p:cNvSpPr>
            <a:spLocks noGrp="1"/>
          </p:cNvSpPr>
          <p:nvPr>
            <p:ph type="dt" sz="half" idx="10"/>
          </p:nvPr>
        </p:nvSpPr>
        <p:spPr/>
        <p:txBody>
          <a:bodyPr/>
          <a:lstStyle/>
          <a:p>
            <a:fld id="{30AC4740-627B-2048-BA14-33FC4A7C72EF}" type="datetimeFigureOut">
              <a:rPr lang="en-US" smtClean="0"/>
              <a:t>11/9/22</a:t>
            </a:fld>
            <a:endParaRPr lang="en-US"/>
          </a:p>
        </p:txBody>
      </p:sp>
      <p:sp>
        <p:nvSpPr>
          <p:cNvPr id="3" name="Footer Placeholder 2">
            <a:extLst>
              <a:ext uri="{FF2B5EF4-FFF2-40B4-BE49-F238E27FC236}">
                <a16:creationId xmlns:a16="http://schemas.microsoft.com/office/drawing/2014/main" id="{1E596B42-9D8D-EC4D-80D0-D6AD4AB55EE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ED4C950-11ED-B64C-AEE3-EDAFA3CF5EE8}"/>
              </a:ext>
            </a:extLst>
          </p:cNvPr>
          <p:cNvSpPr>
            <a:spLocks noGrp="1"/>
          </p:cNvSpPr>
          <p:nvPr>
            <p:ph type="sldNum" sz="quarter" idx="12"/>
          </p:nvPr>
        </p:nvSpPr>
        <p:spPr/>
        <p:txBody>
          <a:bodyPr/>
          <a:lstStyle/>
          <a:p>
            <a:fld id="{287618A8-B748-6645-A608-D84F5183181E}" type="slidenum">
              <a:rPr lang="en-US" smtClean="0"/>
              <a:t>‹#›</a:t>
            </a:fld>
            <a:endParaRPr lang="en-US"/>
          </a:p>
        </p:txBody>
      </p:sp>
    </p:spTree>
    <p:extLst>
      <p:ext uri="{BB962C8B-B14F-4D97-AF65-F5344CB8AC3E}">
        <p14:creationId xmlns:p14="http://schemas.microsoft.com/office/powerpoint/2010/main" val="14988106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7D61CD-B823-5243-A227-A015F528EEF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6255378-4385-9346-9BC5-67D24A3A6C7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F0EFB0A-FDC7-8346-A49E-D2E232D8317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20CBE24-7E35-C14E-A7A3-62ADB5965A79}"/>
              </a:ext>
            </a:extLst>
          </p:cNvPr>
          <p:cNvSpPr>
            <a:spLocks noGrp="1"/>
          </p:cNvSpPr>
          <p:nvPr>
            <p:ph type="dt" sz="half" idx="10"/>
          </p:nvPr>
        </p:nvSpPr>
        <p:spPr/>
        <p:txBody>
          <a:bodyPr/>
          <a:lstStyle/>
          <a:p>
            <a:fld id="{30AC4740-627B-2048-BA14-33FC4A7C72EF}" type="datetimeFigureOut">
              <a:rPr lang="en-US" smtClean="0"/>
              <a:t>11/9/22</a:t>
            </a:fld>
            <a:endParaRPr lang="en-US"/>
          </a:p>
        </p:txBody>
      </p:sp>
      <p:sp>
        <p:nvSpPr>
          <p:cNvPr id="6" name="Footer Placeholder 5">
            <a:extLst>
              <a:ext uri="{FF2B5EF4-FFF2-40B4-BE49-F238E27FC236}">
                <a16:creationId xmlns:a16="http://schemas.microsoft.com/office/drawing/2014/main" id="{1A072435-5EDC-D349-A616-F0D734C500D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D5B31D6-AB12-3244-8EF1-373AD350ADE4}"/>
              </a:ext>
            </a:extLst>
          </p:cNvPr>
          <p:cNvSpPr>
            <a:spLocks noGrp="1"/>
          </p:cNvSpPr>
          <p:nvPr>
            <p:ph type="sldNum" sz="quarter" idx="12"/>
          </p:nvPr>
        </p:nvSpPr>
        <p:spPr/>
        <p:txBody>
          <a:bodyPr/>
          <a:lstStyle/>
          <a:p>
            <a:fld id="{287618A8-B748-6645-A608-D84F5183181E}" type="slidenum">
              <a:rPr lang="en-US" smtClean="0"/>
              <a:t>‹#›</a:t>
            </a:fld>
            <a:endParaRPr lang="en-US"/>
          </a:p>
        </p:txBody>
      </p:sp>
    </p:spTree>
    <p:extLst>
      <p:ext uri="{BB962C8B-B14F-4D97-AF65-F5344CB8AC3E}">
        <p14:creationId xmlns:p14="http://schemas.microsoft.com/office/powerpoint/2010/main" val="29674501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3843F8-BDE3-604C-84F8-B5A09C31FB7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BCBBD10-1FF2-C349-B2A8-FE3FBEACD0C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70A934C-BC20-9142-950E-BE3A0D09DD3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8E5FB20-832B-AE42-8651-F4CF9AF300B0}"/>
              </a:ext>
            </a:extLst>
          </p:cNvPr>
          <p:cNvSpPr>
            <a:spLocks noGrp="1"/>
          </p:cNvSpPr>
          <p:nvPr>
            <p:ph type="dt" sz="half" idx="10"/>
          </p:nvPr>
        </p:nvSpPr>
        <p:spPr/>
        <p:txBody>
          <a:bodyPr/>
          <a:lstStyle/>
          <a:p>
            <a:fld id="{30AC4740-627B-2048-BA14-33FC4A7C72EF}" type="datetimeFigureOut">
              <a:rPr lang="en-US" smtClean="0"/>
              <a:t>11/9/22</a:t>
            </a:fld>
            <a:endParaRPr lang="en-US"/>
          </a:p>
        </p:txBody>
      </p:sp>
      <p:sp>
        <p:nvSpPr>
          <p:cNvPr id="6" name="Footer Placeholder 5">
            <a:extLst>
              <a:ext uri="{FF2B5EF4-FFF2-40B4-BE49-F238E27FC236}">
                <a16:creationId xmlns:a16="http://schemas.microsoft.com/office/drawing/2014/main" id="{012783DD-F304-A54B-952E-3A1862D9FEA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64DC8CF-71AE-9E43-9734-3CF7BA031473}"/>
              </a:ext>
            </a:extLst>
          </p:cNvPr>
          <p:cNvSpPr>
            <a:spLocks noGrp="1"/>
          </p:cNvSpPr>
          <p:nvPr>
            <p:ph type="sldNum" sz="quarter" idx="12"/>
          </p:nvPr>
        </p:nvSpPr>
        <p:spPr/>
        <p:txBody>
          <a:bodyPr/>
          <a:lstStyle/>
          <a:p>
            <a:fld id="{287618A8-B748-6645-A608-D84F5183181E}" type="slidenum">
              <a:rPr lang="en-US" smtClean="0"/>
              <a:t>‹#›</a:t>
            </a:fld>
            <a:endParaRPr lang="en-US"/>
          </a:p>
        </p:txBody>
      </p:sp>
    </p:spTree>
    <p:extLst>
      <p:ext uri="{BB962C8B-B14F-4D97-AF65-F5344CB8AC3E}">
        <p14:creationId xmlns:p14="http://schemas.microsoft.com/office/powerpoint/2010/main" val="32524137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2F73137-93BD-CF41-B21C-30696BAFBB2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0C508C5-AEF2-B242-B531-0A11B72BA41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92E308B-F96C-2044-A6C8-6C24C0A4908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0AC4740-627B-2048-BA14-33FC4A7C72EF}" type="datetimeFigureOut">
              <a:rPr lang="en-US" smtClean="0"/>
              <a:t>11/9/22</a:t>
            </a:fld>
            <a:endParaRPr lang="en-US"/>
          </a:p>
        </p:txBody>
      </p:sp>
      <p:sp>
        <p:nvSpPr>
          <p:cNvPr id="5" name="Footer Placeholder 4">
            <a:extLst>
              <a:ext uri="{FF2B5EF4-FFF2-40B4-BE49-F238E27FC236}">
                <a16:creationId xmlns:a16="http://schemas.microsoft.com/office/drawing/2014/main" id="{7A302CCE-DA5C-B244-A87C-3D04ED891C6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5B41C6C-5F4F-AE4C-A01F-9DB2AE62387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87618A8-B748-6645-A608-D84F5183181E}" type="slidenum">
              <a:rPr lang="en-US" smtClean="0"/>
              <a:t>‹#›</a:t>
            </a:fld>
            <a:endParaRPr lang="en-US"/>
          </a:p>
        </p:txBody>
      </p:sp>
    </p:spTree>
    <p:extLst>
      <p:ext uri="{BB962C8B-B14F-4D97-AF65-F5344CB8AC3E}">
        <p14:creationId xmlns:p14="http://schemas.microsoft.com/office/powerpoint/2010/main" val="20355079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5.tiff"/><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hyperlink" Target="https://github.com/nanoporetech/remora" TargetMode="Externa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18.tiff"/><Relationship Id="rId5" Type="http://schemas.openxmlformats.org/officeDocument/2006/relationships/image" Target="../media/image17.tiff"/><Relationship Id="rId4" Type="http://schemas.openxmlformats.org/officeDocument/2006/relationships/image" Target="../media/image16.tiff"/></Relationships>
</file>

<file path=ppt/slides/_rels/slide21.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1165851-25EF-9444-AC0D-DB9B6E52FA7D}"/>
              </a:ext>
            </a:extLst>
          </p:cNvPr>
          <p:cNvPicPr>
            <a:picLocks noChangeAspect="1"/>
          </p:cNvPicPr>
          <p:nvPr/>
        </p:nvPicPr>
        <p:blipFill>
          <a:blip r:embed="rId2"/>
          <a:stretch>
            <a:fillRect/>
          </a:stretch>
        </p:blipFill>
        <p:spPr>
          <a:xfrm>
            <a:off x="0" y="14952"/>
            <a:ext cx="12192000" cy="6826983"/>
          </a:xfrm>
          <a:prstGeom prst="rect">
            <a:avLst/>
          </a:prstGeom>
        </p:spPr>
      </p:pic>
      <p:pic>
        <p:nvPicPr>
          <p:cNvPr id="4" name="Google Shape;153;p16">
            <a:extLst>
              <a:ext uri="{FF2B5EF4-FFF2-40B4-BE49-F238E27FC236}">
                <a16:creationId xmlns:a16="http://schemas.microsoft.com/office/drawing/2014/main" id="{46F47827-3285-D04C-A26B-2F85AF09AACD}"/>
              </a:ext>
            </a:extLst>
          </p:cNvPr>
          <p:cNvPicPr preferRelativeResize="0"/>
          <p:nvPr/>
        </p:nvPicPr>
        <p:blipFill>
          <a:blip r:embed="rId3">
            <a:alphaModFix/>
          </a:blip>
          <a:stretch>
            <a:fillRect/>
          </a:stretch>
        </p:blipFill>
        <p:spPr>
          <a:xfrm>
            <a:off x="9429527" y="5843617"/>
            <a:ext cx="2466639" cy="733391"/>
          </a:xfrm>
          <a:prstGeom prst="rect">
            <a:avLst/>
          </a:prstGeom>
          <a:noFill/>
          <a:ln>
            <a:noFill/>
          </a:ln>
        </p:spPr>
      </p:pic>
    </p:spTree>
    <p:extLst>
      <p:ext uri="{BB962C8B-B14F-4D97-AF65-F5344CB8AC3E}">
        <p14:creationId xmlns:p14="http://schemas.microsoft.com/office/powerpoint/2010/main" val="11451072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136;p14">
            <a:extLst>
              <a:ext uri="{FF2B5EF4-FFF2-40B4-BE49-F238E27FC236}">
                <a16:creationId xmlns:a16="http://schemas.microsoft.com/office/drawing/2014/main" id="{3EC78835-EC50-104A-892D-F1DD371F4A8E}"/>
              </a:ext>
            </a:extLst>
          </p:cNvPr>
          <p:cNvSpPr txBox="1"/>
          <p:nvPr/>
        </p:nvSpPr>
        <p:spPr>
          <a:xfrm>
            <a:off x="273972" y="264070"/>
            <a:ext cx="6357600" cy="49241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b="1" dirty="0">
                <a:solidFill>
                  <a:srgbClr val="C00000"/>
                </a:solidFill>
                <a:latin typeface="Times New Roman" panose="02020603050405020304" pitchFamily="18" charset="0"/>
                <a:ea typeface="Georgia"/>
                <a:cs typeface="Times New Roman" panose="02020603050405020304" pitchFamily="18" charset="0"/>
                <a:sym typeface="Georgia"/>
              </a:rPr>
              <a:t>BENCHMARKING with HG002</a:t>
            </a:r>
            <a:endParaRPr sz="2000" b="1" dirty="0">
              <a:solidFill>
                <a:srgbClr val="C00000"/>
              </a:solidFill>
              <a:latin typeface="Times New Roman" panose="02020603050405020304" pitchFamily="18" charset="0"/>
              <a:ea typeface="Georgia"/>
              <a:cs typeface="Times New Roman" panose="02020603050405020304" pitchFamily="18" charset="0"/>
              <a:sym typeface="Georgia"/>
            </a:endParaRPr>
          </a:p>
        </p:txBody>
      </p:sp>
      <p:sp>
        <p:nvSpPr>
          <p:cNvPr id="4" name="Rectangle 3">
            <a:extLst>
              <a:ext uri="{FF2B5EF4-FFF2-40B4-BE49-F238E27FC236}">
                <a16:creationId xmlns:a16="http://schemas.microsoft.com/office/drawing/2014/main" id="{EFDE65A3-F5A8-5F40-AEB3-ABEC52DE17F2}"/>
              </a:ext>
            </a:extLst>
          </p:cNvPr>
          <p:cNvSpPr/>
          <p:nvPr/>
        </p:nvSpPr>
        <p:spPr>
          <a:xfrm>
            <a:off x="3234519" y="1023582"/>
            <a:ext cx="5268036" cy="914400"/>
          </a:xfrm>
          <a:prstGeom prst="rect">
            <a:avLst/>
          </a:prstGeom>
          <a:solidFill>
            <a:srgbClr val="0070C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400" b="1" dirty="0">
                <a:solidFill>
                  <a:srgbClr val="002060"/>
                </a:solidFill>
                <a:latin typeface="Times New Roman" panose="02020603050405020304" pitchFamily="18" charset="0"/>
                <a:cs typeface="Times New Roman" panose="02020603050405020304" pitchFamily="18" charset="0"/>
              </a:rPr>
              <a:t>“Truth”</a:t>
            </a:r>
            <a:r>
              <a:rPr lang="en-US" sz="2400" dirty="0">
                <a:solidFill>
                  <a:srgbClr val="002060"/>
                </a:solidFill>
                <a:latin typeface="Times New Roman" panose="02020603050405020304" pitchFamily="18" charset="0"/>
                <a:cs typeface="Times New Roman" panose="02020603050405020304" pitchFamily="18" charset="0"/>
              </a:rPr>
              <a:t> Dataset </a:t>
            </a:r>
          </a:p>
          <a:p>
            <a:pPr algn="ctr"/>
            <a:r>
              <a:rPr lang="en-US" sz="2000" i="1" dirty="0">
                <a:solidFill>
                  <a:schemeClr val="bg1"/>
                </a:solidFill>
                <a:latin typeface="Times New Roman" panose="02020603050405020304" pitchFamily="18" charset="0"/>
                <a:cs typeface="Times New Roman" panose="02020603050405020304" pitchFamily="18" charset="0"/>
              </a:rPr>
              <a:t>(</a:t>
            </a:r>
            <a:r>
              <a:rPr lang="en-US" sz="2000" i="1" dirty="0" err="1">
                <a:solidFill>
                  <a:schemeClr val="bg1"/>
                </a:solidFill>
                <a:latin typeface="Times New Roman" panose="02020603050405020304" pitchFamily="18" charset="0"/>
                <a:cs typeface="Times New Roman" panose="02020603050405020304" pitchFamily="18" charset="0"/>
              </a:rPr>
              <a:t>mC</a:t>
            </a:r>
            <a:r>
              <a:rPr lang="en-US" sz="2000" i="1" dirty="0">
                <a:solidFill>
                  <a:schemeClr val="bg1"/>
                </a:solidFill>
                <a:latin typeface="Times New Roman" panose="02020603050405020304" pitchFamily="18" charset="0"/>
                <a:cs typeface="Times New Roman" panose="02020603050405020304" pitchFamily="18" charset="0"/>
              </a:rPr>
              <a:t> mods detected by </a:t>
            </a:r>
            <a:r>
              <a:rPr lang="en-US" sz="2000" b="1" i="1" dirty="0">
                <a:solidFill>
                  <a:schemeClr val="bg1"/>
                </a:solidFill>
                <a:latin typeface="Times New Roman" panose="02020603050405020304" pitchFamily="18" charset="0"/>
                <a:cs typeface="Times New Roman" panose="02020603050405020304" pitchFamily="18" charset="0"/>
              </a:rPr>
              <a:t>Bisulfite Sequencing</a:t>
            </a:r>
            <a:r>
              <a:rPr lang="en-US" sz="2000" i="1" dirty="0">
                <a:solidFill>
                  <a:schemeClr val="bg1"/>
                </a:solidFill>
                <a:latin typeface="Times New Roman" panose="02020603050405020304" pitchFamily="18" charset="0"/>
                <a:cs typeface="Times New Roman" panose="02020603050405020304" pitchFamily="18" charset="0"/>
              </a:rPr>
              <a:t>)</a:t>
            </a:r>
          </a:p>
        </p:txBody>
      </p:sp>
      <p:cxnSp>
        <p:nvCxnSpPr>
          <p:cNvPr id="6" name="Straight Arrow Connector 5">
            <a:extLst>
              <a:ext uri="{FF2B5EF4-FFF2-40B4-BE49-F238E27FC236}">
                <a16:creationId xmlns:a16="http://schemas.microsoft.com/office/drawing/2014/main" id="{8E5F2E0C-93B7-9E4E-8E87-FB6621E8C326}"/>
              </a:ext>
            </a:extLst>
          </p:cNvPr>
          <p:cNvCxnSpPr>
            <a:cxnSpLocks/>
            <a:stCxn id="4" idx="2"/>
          </p:cNvCxnSpPr>
          <p:nvPr/>
        </p:nvCxnSpPr>
        <p:spPr>
          <a:xfrm flipH="1">
            <a:off x="3073020" y="1937982"/>
            <a:ext cx="2795517" cy="1754706"/>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061F7E48-EA08-B346-8DB9-6E04FC913774}"/>
              </a:ext>
            </a:extLst>
          </p:cNvPr>
          <p:cNvCxnSpPr>
            <a:cxnSpLocks/>
            <a:stCxn id="4" idx="2"/>
            <a:endCxn id="11" idx="0"/>
          </p:cNvCxnSpPr>
          <p:nvPr/>
        </p:nvCxnSpPr>
        <p:spPr>
          <a:xfrm>
            <a:off x="5868537" y="1937982"/>
            <a:ext cx="3542731" cy="1771280"/>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ACB31764-A360-644D-A3F3-B431D4CA52D8}"/>
              </a:ext>
            </a:extLst>
          </p:cNvPr>
          <p:cNvSpPr/>
          <p:nvPr/>
        </p:nvSpPr>
        <p:spPr>
          <a:xfrm>
            <a:off x="439002" y="3692687"/>
            <a:ext cx="4706204" cy="1070381"/>
          </a:xfrm>
          <a:prstGeom prst="rect">
            <a:avLst/>
          </a:prstGeom>
          <a:solidFill>
            <a:srgbClr val="C00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400" b="1" dirty="0">
                <a:solidFill>
                  <a:srgbClr val="C00000"/>
                </a:solidFill>
                <a:latin typeface="Times New Roman" panose="02020603050405020304" pitchFamily="18" charset="0"/>
                <a:cs typeface="Times New Roman" panose="02020603050405020304" pitchFamily="18" charset="0"/>
              </a:rPr>
              <a:t>“Single”</a:t>
            </a:r>
            <a:r>
              <a:rPr lang="en-US" sz="2400" dirty="0">
                <a:solidFill>
                  <a:srgbClr val="C00000"/>
                </a:solidFill>
                <a:latin typeface="Times New Roman" panose="02020603050405020304" pitchFamily="18" charset="0"/>
                <a:cs typeface="Times New Roman" panose="02020603050405020304" pitchFamily="18" charset="0"/>
              </a:rPr>
              <a:t> Dataset </a:t>
            </a:r>
          </a:p>
          <a:p>
            <a:pPr algn="ctr"/>
            <a:r>
              <a:rPr lang="en-US" sz="2000" i="1" dirty="0">
                <a:solidFill>
                  <a:schemeClr val="bg1"/>
                </a:solidFill>
                <a:latin typeface="Times New Roman" panose="02020603050405020304" pitchFamily="18" charset="0"/>
                <a:cs typeface="Times New Roman" panose="02020603050405020304" pitchFamily="18" charset="0"/>
              </a:rPr>
              <a:t>(</a:t>
            </a:r>
            <a:r>
              <a:rPr lang="en-US" sz="2000" i="1" dirty="0" err="1">
                <a:solidFill>
                  <a:schemeClr val="bg1"/>
                </a:solidFill>
                <a:latin typeface="Times New Roman" panose="02020603050405020304" pitchFamily="18" charset="0"/>
                <a:cs typeface="Times New Roman" panose="02020603050405020304" pitchFamily="18" charset="0"/>
              </a:rPr>
              <a:t>mC</a:t>
            </a:r>
            <a:r>
              <a:rPr lang="en-US" sz="2000" i="1" dirty="0">
                <a:solidFill>
                  <a:schemeClr val="bg1"/>
                </a:solidFill>
                <a:latin typeface="Times New Roman" panose="02020603050405020304" pitchFamily="18" charset="0"/>
                <a:cs typeface="Times New Roman" panose="02020603050405020304" pitchFamily="18" charset="0"/>
              </a:rPr>
              <a:t> mods detected on nanopore data, with remora mode = </a:t>
            </a:r>
            <a:r>
              <a:rPr lang="en-US" sz="2000" b="1" i="1" dirty="0">
                <a:solidFill>
                  <a:schemeClr val="bg1"/>
                </a:solidFill>
                <a:latin typeface="Times New Roman" panose="02020603050405020304" pitchFamily="18" charset="0"/>
                <a:cs typeface="Times New Roman" panose="02020603050405020304" pitchFamily="18" charset="0"/>
              </a:rPr>
              <a:t>“only </a:t>
            </a:r>
            <a:r>
              <a:rPr lang="en-US" sz="2000" b="1" i="1" dirty="0" err="1">
                <a:solidFill>
                  <a:schemeClr val="bg1"/>
                </a:solidFill>
                <a:latin typeface="Times New Roman" panose="02020603050405020304" pitchFamily="18" charset="0"/>
                <a:cs typeface="Times New Roman" panose="02020603050405020304" pitchFamily="18" charset="0"/>
              </a:rPr>
              <a:t>mC</a:t>
            </a:r>
            <a:r>
              <a:rPr lang="en-US" sz="2000" b="1" i="1" dirty="0">
                <a:solidFill>
                  <a:schemeClr val="bg1"/>
                </a:solidFill>
                <a:latin typeface="Times New Roman" panose="02020603050405020304" pitchFamily="18" charset="0"/>
                <a:cs typeface="Times New Roman" panose="02020603050405020304" pitchFamily="18" charset="0"/>
              </a:rPr>
              <a:t>” </a:t>
            </a:r>
            <a:r>
              <a:rPr lang="en-US" sz="2000" i="1" dirty="0">
                <a:solidFill>
                  <a:schemeClr val="bg1"/>
                </a:solidFill>
                <a:latin typeface="Times New Roman" panose="02020603050405020304" pitchFamily="18" charset="0"/>
                <a:cs typeface="Times New Roman" panose="02020603050405020304" pitchFamily="18" charset="0"/>
              </a:rPr>
              <a:t>)</a:t>
            </a:r>
          </a:p>
        </p:txBody>
      </p:sp>
      <p:sp>
        <p:nvSpPr>
          <p:cNvPr id="11" name="Rectangle 10">
            <a:extLst>
              <a:ext uri="{FF2B5EF4-FFF2-40B4-BE49-F238E27FC236}">
                <a16:creationId xmlns:a16="http://schemas.microsoft.com/office/drawing/2014/main" id="{B61308CF-EF1E-244A-8D76-AF509136C0D5}"/>
              </a:ext>
            </a:extLst>
          </p:cNvPr>
          <p:cNvSpPr/>
          <p:nvPr/>
        </p:nvSpPr>
        <p:spPr>
          <a:xfrm>
            <a:off x="7083187" y="3709262"/>
            <a:ext cx="4656161" cy="1053805"/>
          </a:xfrm>
          <a:prstGeom prst="rect">
            <a:avLst/>
          </a:prstGeom>
          <a:solidFill>
            <a:schemeClr val="accent6">
              <a:lumMod val="5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400" b="1" dirty="0">
                <a:solidFill>
                  <a:schemeClr val="accent6">
                    <a:lumMod val="50000"/>
                  </a:schemeClr>
                </a:solidFill>
                <a:latin typeface="Times New Roman" panose="02020603050405020304" pitchFamily="18" charset="0"/>
                <a:cs typeface="Times New Roman" panose="02020603050405020304" pitchFamily="18" charset="0"/>
              </a:rPr>
              <a:t>“Dual”</a:t>
            </a:r>
            <a:r>
              <a:rPr lang="en-US" sz="2400" dirty="0">
                <a:solidFill>
                  <a:schemeClr val="accent6">
                    <a:lumMod val="50000"/>
                  </a:schemeClr>
                </a:solidFill>
                <a:latin typeface="Times New Roman" panose="02020603050405020304" pitchFamily="18" charset="0"/>
                <a:cs typeface="Times New Roman" panose="02020603050405020304" pitchFamily="18" charset="0"/>
              </a:rPr>
              <a:t> Dataset </a:t>
            </a:r>
          </a:p>
          <a:p>
            <a:pPr algn="ctr"/>
            <a:r>
              <a:rPr lang="en-US" sz="2000" i="1" dirty="0">
                <a:solidFill>
                  <a:schemeClr val="bg1"/>
                </a:solidFill>
                <a:latin typeface="Times New Roman" panose="02020603050405020304" pitchFamily="18" charset="0"/>
                <a:cs typeface="Times New Roman" panose="02020603050405020304" pitchFamily="18" charset="0"/>
              </a:rPr>
              <a:t>(</a:t>
            </a:r>
            <a:r>
              <a:rPr lang="en-US" sz="2000" i="1" dirty="0" err="1">
                <a:solidFill>
                  <a:schemeClr val="bg1"/>
                </a:solidFill>
                <a:latin typeface="Times New Roman" panose="02020603050405020304" pitchFamily="18" charset="0"/>
                <a:cs typeface="Times New Roman" panose="02020603050405020304" pitchFamily="18" charset="0"/>
              </a:rPr>
              <a:t>mC</a:t>
            </a:r>
            <a:r>
              <a:rPr lang="en-US" sz="2000" i="1" dirty="0">
                <a:solidFill>
                  <a:schemeClr val="bg1"/>
                </a:solidFill>
                <a:latin typeface="Times New Roman" panose="02020603050405020304" pitchFamily="18" charset="0"/>
                <a:cs typeface="Times New Roman" panose="02020603050405020304" pitchFamily="18" charset="0"/>
              </a:rPr>
              <a:t> mods detected on nanopore data, with remora mode = </a:t>
            </a:r>
            <a:r>
              <a:rPr lang="en-US" sz="2000" b="1" i="1" dirty="0">
                <a:solidFill>
                  <a:schemeClr val="bg1"/>
                </a:solidFill>
                <a:latin typeface="Times New Roman" panose="02020603050405020304" pitchFamily="18" charset="0"/>
                <a:cs typeface="Times New Roman" panose="02020603050405020304" pitchFamily="18" charset="0"/>
              </a:rPr>
              <a:t>“</a:t>
            </a:r>
            <a:r>
              <a:rPr lang="en-US" sz="2000" b="1" i="1" dirty="0" err="1">
                <a:solidFill>
                  <a:schemeClr val="bg1"/>
                </a:solidFill>
                <a:latin typeface="Times New Roman" panose="02020603050405020304" pitchFamily="18" charset="0"/>
                <a:cs typeface="Times New Roman" panose="02020603050405020304" pitchFamily="18" charset="0"/>
              </a:rPr>
              <a:t>hmC</a:t>
            </a:r>
            <a:r>
              <a:rPr lang="en-US" sz="2000" b="1" i="1" dirty="0">
                <a:solidFill>
                  <a:schemeClr val="bg1"/>
                </a:solidFill>
                <a:latin typeface="Times New Roman" panose="02020603050405020304" pitchFamily="18" charset="0"/>
                <a:cs typeface="Times New Roman" panose="02020603050405020304" pitchFamily="18" charset="0"/>
              </a:rPr>
              <a:t> &amp; </a:t>
            </a:r>
            <a:r>
              <a:rPr lang="en-US" sz="2000" b="1" i="1" dirty="0" err="1">
                <a:solidFill>
                  <a:schemeClr val="bg1"/>
                </a:solidFill>
                <a:latin typeface="Times New Roman" panose="02020603050405020304" pitchFamily="18" charset="0"/>
                <a:cs typeface="Times New Roman" panose="02020603050405020304" pitchFamily="18" charset="0"/>
              </a:rPr>
              <a:t>mC</a:t>
            </a:r>
            <a:r>
              <a:rPr lang="en-US" sz="2000" b="1" i="1" dirty="0">
                <a:solidFill>
                  <a:schemeClr val="bg1"/>
                </a:solidFill>
                <a:latin typeface="Times New Roman" panose="02020603050405020304" pitchFamily="18" charset="0"/>
                <a:cs typeface="Times New Roman" panose="02020603050405020304" pitchFamily="18" charset="0"/>
              </a:rPr>
              <a:t>” </a:t>
            </a:r>
            <a:r>
              <a:rPr lang="en-US" sz="2000" i="1" dirty="0">
                <a:solidFill>
                  <a:schemeClr val="bg1"/>
                </a:solidFill>
                <a:latin typeface="Times New Roman" panose="02020603050405020304" pitchFamily="18" charset="0"/>
                <a:cs typeface="Times New Roman" panose="02020603050405020304" pitchFamily="18" charset="0"/>
              </a:rPr>
              <a:t>)</a:t>
            </a:r>
          </a:p>
        </p:txBody>
      </p:sp>
      <p:sp>
        <p:nvSpPr>
          <p:cNvPr id="14" name="TextBox 13">
            <a:extLst>
              <a:ext uri="{FF2B5EF4-FFF2-40B4-BE49-F238E27FC236}">
                <a16:creationId xmlns:a16="http://schemas.microsoft.com/office/drawing/2014/main" id="{F9BDF536-B3A0-F54A-819F-C76FF54382CF}"/>
              </a:ext>
            </a:extLst>
          </p:cNvPr>
          <p:cNvSpPr txBox="1"/>
          <p:nvPr/>
        </p:nvSpPr>
        <p:spPr>
          <a:xfrm>
            <a:off x="5227093" y="4043212"/>
            <a:ext cx="1760562" cy="369332"/>
          </a:xfrm>
          <a:prstGeom prst="rect">
            <a:avLst/>
          </a:prstGeom>
          <a:solidFill>
            <a:schemeClr val="bg2">
              <a:lumMod val="90000"/>
            </a:schemeClr>
          </a:solidFill>
        </p:spPr>
        <p:txBody>
          <a:bodyPr wrap="square" rtlCol="0">
            <a:spAutoFit/>
          </a:bodyPr>
          <a:lstStyle/>
          <a:p>
            <a:r>
              <a:rPr lang="en-US" dirty="0">
                <a:latin typeface="Times New Roman" panose="02020603050405020304" pitchFamily="18" charset="0"/>
                <a:cs typeface="Times New Roman" panose="02020603050405020304" pitchFamily="18" charset="0"/>
              </a:rPr>
              <a:t>Mapped on hg38</a:t>
            </a:r>
          </a:p>
        </p:txBody>
      </p:sp>
      <p:pic>
        <p:nvPicPr>
          <p:cNvPr id="10" name="Google Shape;153;p16">
            <a:extLst>
              <a:ext uri="{FF2B5EF4-FFF2-40B4-BE49-F238E27FC236}">
                <a16:creationId xmlns:a16="http://schemas.microsoft.com/office/drawing/2014/main" id="{F8CFE1D7-E03F-8B40-BD62-1EC0C9A8A860}"/>
              </a:ext>
            </a:extLst>
          </p:cNvPr>
          <p:cNvPicPr preferRelativeResize="0"/>
          <p:nvPr/>
        </p:nvPicPr>
        <p:blipFill>
          <a:blip r:embed="rId3">
            <a:alphaModFix/>
          </a:blip>
          <a:stretch>
            <a:fillRect/>
          </a:stretch>
        </p:blipFill>
        <p:spPr>
          <a:xfrm>
            <a:off x="9725361" y="6126005"/>
            <a:ext cx="2466639" cy="733391"/>
          </a:xfrm>
          <a:prstGeom prst="rect">
            <a:avLst/>
          </a:prstGeom>
          <a:noFill/>
          <a:ln>
            <a:noFill/>
          </a:ln>
        </p:spPr>
      </p:pic>
    </p:spTree>
    <p:extLst>
      <p:ext uri="{BB962C8B-B14F-4D97-AF65-F5344CB8AC3E}">
        <p14:creationId xmlns:p14="http://schemas.microsoft.com/office/powerpoint/2010/main" val="3797046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E2FBDCA5-AEA7-2841-B848-E0D7564F9426}"/>
              </a:ext>
            </a:extLst>
          </p:cNvPr>
          <p:cNvSpPr/>
          <p:nvPr/>
        </p:nvSpPr>
        <p:spPr>
          <a:xfrm>
            <a:off x="969085" y="1613682"/>
            <a:ext cx="3079377" cy="3092824"/>
          </a:xfrm>
          <a:prstGeom prst="ellipse">
            <a:avLst/>
          </a:prstGeom>
          <a:solidFill>
            <a:srgbClr val="0070C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3" name="Oval 2">
            <a:extLst>
              <a:ext uri="{FF2B5EF4-FFF2-40B4-BE49-F238E27FC236}">
                <a16:creationId xmlns:a16="http://schemas.microsoft.com/office/drawing/2014/main" id="{3D6C7B72-4F6A-7445-8E24-1313556E7E0F}"/>
              </a:ext>
            </a:extLst>
          </p:cNvPr>
          <p:cNvSpPr/>
          <p:nvPr/>
        </p:nvSpPr>
        <p:spPr>
          <a:xfrm>
            <a:off x="1923827" y="1613682"/>
            <a:ext cx="3079377" cy="3092824"/>
          </a:xfrm>
          <a:prstGeom prst="ellipse">
            <a:avLst/>
          </a:prstGeom>
          <a:solidFill>
            <a:srgbClr val="C00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9E010983-D3E9-ED48-B1F0-F3DC3BD80DF3}"/>
              </a:ext>
            </a:extLst>
          </p:cNvPr>
          <p:cNvSpPr txBox="1"/>
          <p:nvPr/>
        </p:nvSpPr>
        <p:spPr>
          <a:xfrm>
            <a:off x="1123727" y="855555"/>
            <a:ext cx="1600200" cy="707886"/>
          </a:xfrm>
          <a:prstGeom prst="rect">
            <a:avLst/>
          </a:prstGeom>
          <a:noFill/>
        </p:spPr>
        <p:txBody>
          <a:bodyPr wrap="square" rtlCol="0">
            <a:spAutoFit/>
          </a:bodyPr>
          <a:lstStyle/>
          <a:p>
            <a:pPr algn="ctr"/>
            <a:r>
              <a:rPr lang="en-US" sz="2000" dirty="0">
                <a:solidFill>
                  <a:srgbClr val="0070C0"/>
                </a:solidFill>
              </a:rPr>
              <a:t>Labelled 5mC</a:t>
            </a:r>
          </a:p>
          <a:p>
            <a:pPr algn="ctr"/>
            <a:r>
              <a:rPr lang="en-US" sz="2000" dirty="0">
                <a:solidFill>
                  <a:srgbClr val="0070C0"/>
                </a:solidFill>
              </a:rPr>
              <a:t>(“Truth”)</a:t>
            </a:r>
          </a:p>
        </p:txBody>
      </p:sp>
      <p:sp>
        <p:nvSpPr>
          <p:cNvPr id="5" name="TextBox 4">
            <a:extLst>
              <a:ext uri="{FF2B5EF4-FFF2-40B4-BE49-F238E27FC236}">
                <a16:creationId xmlns:a16="http://schemas.microsoft.com/office/drawing/2014/main" id="{6BF9CAF5-33F8-E748-9527-75BC4414EB27}"/>
              </a:ext>
            </a:extLst>
          </p:cNvPr>
          <p:cNvSpPr txBox="1"/>
          <p:nvPr/>
        </p:nvSpPr>
        <p:spPr>
          <a:xfrm>
            <a:off x="3316379" y="852009"/>
            <a:ext cx="1775012" cy="707886"/>
          </a:xfrm>
          <a:prstGeom prst="rect">
            <a:avLst/>
          </a:prstGeom>
          <a:noFill/>
        </p:spPr>
        <p:txBody>
          <a:bodyPr wrap="square" rtlCol="0">
            <a:spAutoFit/>
          </a:bodyPr>
          <a:lstStyle/>
          <a:p>
            <a:pPr algn="ctr"/>
            <a:r>
              <a:rPr lang="en-US" sz="2000" dirty="0">
                <a:solidFill>
                  <a:srgbClr val="C00000"/>
                </a:solidFill>
              </a:rPr>
              <a:t>Called 5mC </a:t>
            </a:r>
          </a:p>
          <a:p>
            <a:pPr algn="ctr"/>
            <a:r>
              <a:rPr lang="en-US" sz="2000" dirty="0">
                <a:solidFill>
                  <a:srgbClr val="C00000"/>
                </a:solidFill>
              </a:rPr>
              <a:t>(SINGLE mode)</a:t>
            </a:r>
          </a:p>
        </p:txBody>
      </p:sp>
      <p:sp>
        <p:nvSpPr>
          <p:cNvPr id="6" name="TextBox 5">
            <a:extLst>
              <a:ext uri="{FF2B5EF4-FFF2-40B4-BE49-F238E27FC236}">
                <a16:creationId xmlns:a16="http://schemas.microsoft.com/office/drawing/2014/main" id="{15660693-1047-BD4C-9F42-3062058D5BA2}"/>
              </a:ext>
            </a:extLst>
          </p:cNvPr>
          <p:cNvSpPr txBox="1"/>
          <p:nvPr/>
        </p:nvSpPr>
        <p:spPr>
          <a:xfrm>
            <a:off x="2320515" y="2952629"/>
            <a:ext cx="1465731" cy="461665"/>
          </a:xfrm>
          <a:prstGeom prst="rect">
            <a:avLst/>
          </a:prstGeom>
          <a:noFill/>
        </p:spPr>
        <p:txBody>
          <a:bodyPr wrap="square" rtlCol="0">
            <a:spAutoFit/>
          </a:bodyPr>
          <a:lstStyle/>
          <a:p>
            <a:r>
              <a:rPr lang="en-GB" sz="2400" b="1" dirty="0">
                <a:solidFill>
                  <a:schemeClr val="bg1"/>
                </a:solidFill>
              </a:rPr>
              <a:t>2,429,494</a:t>
            </a:r>
          </a:p>
        </p:txBody>
      </p:sp>
      <p:sp>
        <p:nvSpPr>
          <p:cNvPr id="7" name="TextBox 6">
            <a:extLst>
              <a:ext uri="{FF2B5EF4-FFF2-40B4-BE49-F238E27FC236}">
                <a16:creationId xmlns:a16="http://schemas.microsoft.com/office/drawing/2014/main" id="{AB8286B5-A304-3143-9F63-1110E596C30F}"/>
              </a:ext>
            </a:extLst>
          </p:cNvPr>
          <p:cNvSpPr txBox="1"/>
          <p:nvPr/>
        </p:nvSpPr>
        <p:spPr>
          <a:xfrm>
            <a:off x="1056489" y="2985282"/>
            <a:ext cx="1129554" cy="400110"/>
          </a:xfrm>
          <a:prstGeom prst="rect">
            <a:avLst/>
          </a:prstGeom>
          <a:noFill/>
        </p:spPr>
        <p:txBody>
          <a:bodyPr wrap="square" rtlCol="0">
            <a:spAutoFit/>
          </a:bodyPr>
          <a:lstStyle/>
          <a:p>
            <a:r>
              <a:rPr lang="en-GB" sz="2000" dirty="0">
                <a:solidFill>
                  <a:schemeClr val="bg1"/>
                </a:solidFill>
              </a:rPr>
              <a:t>69,431</a:t>
            </a:r>
          </a:p>
        </p:txBody>
      </p:sp>
      <p:sp>
        <p:nvSpPr>
          <p:cNvPr id="8" name="TextBox 7">
            <a:extLst>
              <a:ext uri="{FF2B5EF4-FFF2-40B4-BE49-F238E27FC236}">
                <a16:creationId xmlns:a16="http://schemas.microsoft.com/office/drawing/2014/main" id="{C151D4EE-255D-4E48-8FF3-4CA26FFBC2B6}"/>
              </a:ext>
            </a:extLst>
          </p:cNvPr>
          <p:cNvSpPr txBox="1"/>
          <p:nvPr/>
        </p:nvSpPr>
        <p:spPr>
          <a:xfrm>
            <a:off x="3967776" y="3021594"/>
            <a:ext cx="1129554" cy="400110"/>
          </a:xfrm>
          <a:prstGeom prst="rect">
            <a:avLst/>
          </a:prstGeom>
          <a:noFill/>
        </p:spPr>
        <p:txBody>
          <a:bodyPr wrap="square" rtlCol="0">
            <a:spAutoFit/>
          </a:bodyPr>
          <a:lstStyle/>
          <a:p>
            <a:r>
              <a:rPr lang="en-GB" sz="2000" dirty="0">
                <a:solidFill>
                  <a:schemeClr val="bg1"/>
                </a:solidFill>
              </a:rPr>
              <a:t>1,68,437</a:t>
            </a:r>
          </a:p>
        </p:txBody>
      </p:sp>
      <p:cxnSp>
        <p:nvCxnSpPr>
          <p:cNvPr id="21" name="Straight Arrow Connector 20">
            <a:extLst>
              <a:ext uri="{FF2B5EF4-FFF2-40B4-BE49-F238E27FC236}">
                <a16:creationId xmlns:a16="http://schemas.microsoft.com/office/drawing/2014/main" id="{75484048-20FF-4E4A-96F9-BA8366F97D7B}"/>
              </a:ext>
            </a:extLst>
          </p:cNvPr>
          <p:cNvCxnSpPr>
            <a:cxnSpLocks/>
          </p:cNvCxnSpPr>
          <p:nvPr/>
        </p:nvCxnSpPr>
        <p:spPr>
          <a:xfrm>
            <a:off x="1056489" y="5298176"/>
            <a:ext cx="2776820" cy="0"/>
          </a:xfrm>
          <a:prstGeom prst="straightConnector1">
            <a:avLst/>
          </a:prstGeom>
          <a:ln w="38100">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10767BD4-EC57-624B-B0E8-AE56B79BFFCF}"/>
              </a:ext>
            </a:extLst>
          </p:cNvPr>
          <p:cNvCxnSpPr>
            <a:cxnSpLocks/>
          </p:cNvCxnSpPr>
          <p:nvPr/>
        </p:nvCxnSpPr>
        <p:spPr>
          <a:xfrm>
            <a:off x="2300341" y="5786752"/>
            <a:ext cx="2776820" cy="0"/>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6551CEDA-AC29-4540-8944-FFA6817B37B4}"/>
              </a:ext>
            </a:extLst>
          </p:cNvPr>
          <p:cNvSpPr txBox="1"/>
          <p:nvPr/>
        </p:nvSpPr>
        <p:spPr>
          <a:xfrm>
            <a:off x="1651519" y="4878015"/>
            <a:ext cx="1502498" cy="461665"/>
          </a:xfrm>
          <a:prstGeom prst="rect">
            <a:avLst/>
          </a:prstGeom>
          <a:noFill/>
        </p:spPr>
        <p:txBody>
          <a:bodyPr wrap="square" rtlCol="0">
            <a:spAutoFit/>
          </a:bodyPr>
          <a:lstStyle/>
          <a:p>
            <a:r>
              <a:rPr lang="en-GB" sz="2400" dirty="0">
                <a:solidFill>
                  <a:srgbClr val="0070C0"/>
                </a:solidFill>
              </a:rPr>
              <a:t>2,498,925</a:t>
            </a:r>
          </a:p>
        </p:txBody>
      </p:sp>
      <p:sp>
        <p:nvSpPr>
          <p:cNvPr id="25" name="TextBox 24">
            <a:extLst>
              <a:ext uri="{FF2B5EF4-FFF2-40B4-BE49-F238E27FC236}">
                <a16:creationId xmlns:a16="http://schemas.microsoft.com/office/drawing/2014/main" id="{A7ED2C24-E250-5241-BE43-37729710E277}"/>
              </a:ext>
            </a:extLst>
          </p:cNvPr>
          <p:cNvSpPr txBox="1"/>
          <p:nvPr/>
        </p:nvSpPr>
        <p:spPr>
          <a:xfrm>
            <a:off x="2915478" y="5351964"/>
            <a:ext cx="1430495" cy="461665"/>
          </a:xfrm>
          <a:prstGeom prst="rect">
            <a:avLst/>
          </a:prstGeom>
          <a:noFill/>
        </p:spPr>
        <p:txBody>
          <a:bodyPr wrap="square" rtlCol="0">
            <a:spAutoFit/>
          </a:bodyPr>
          <a:lstStyle/>
          <a:p>
            <a:r>
              <a:rPr lang="en-GB" sz="2400" dirty="0">
                <a:solidFill>
                  <a:srgbClr val="C00000"/>
                </a:solidFill>
              </a:rPr>
              <a:t>2,597,931</a:t>
            </a:r>
          </a:p>
        </p:txBody>
      </p:sp>
      <p:sp>
        <p:nvSpPr>
          <p:cNvPr id="26" name="TextBox 25">
            <a:extLst>
              <a:ext uri="{FF2B5EF4-FFF2-40B4-BE49-F238E27FC236}">
                <a16:creationId xmlns:a16="http://schemas.microsoft.com/office/drawing/2014/main" id="{DB44E1A0-6538-F444-A25D-E6386D0C4777}"/>
              </a:ext>
            </a:extLst>
          </p:cNvPr>
          <p:cNvSpPr txBox="1"/>
          <p:nvPr/>
        </p:nvSpPr>
        <p:spPr>
          <a:xfrm>
            <a:off x="168200" y="173404"/>
            <a:ext cx="4035685" cy="400110"/>
          </a:xfrm>
          <a:prstGeom prst="rect">
            <a:avLst/>
          </a:prstGeom>
          <a:solidFill>
            <a:schemeClr val="bg1">
              <a:lumMod val="85000"/>
            </a:schemeClr>
          </a:solidFill>
        </p:spPr>
        <p:txBody>
          <a:bodyPr wrap="square" rtlCol="0">
            <a:spAutoFit/>
          </a:bodyPr>
          <a:lstStyle/>
          <a:p>
            <a:r>
              <a:rPr lang="en-US" sz="2000" dirty="0">
                <a:latin typeface="Times New Roman" panose="02020603050405020304" pitchFamily="18" charset="0"/>
                <a:cs typeface="Times New Roman" panose="02020603050405020304" pitchFamily="18" charset="0"/>
              </a:rPr>
              <a:t>Total number of mod sites identified</a:t>
            </a:r>
          </a:p>
        </p:txBody>
      </p:sp>
      <p:sp>
        <p:nvSpPr>
          <p:cNvPr id="54" name="Oval 53">
            <a:extLst>
              <a:ext uri="{FF2B5EF4-FFF2-40B4-BE49-F238E27FC236}">
                <a16:creationId xmlns:a16="http://schemas.microsoft.com/office/drawing/2014/main" id="{8C5F8C1C-53E7-9D43-9070-A35DA5823936}"/>
              </a:ext>
            </a:extLst>
          </p:cNvPr>
          <p:cNvSpPr/>
          <p:nvPr/>
        </p:nvSpPr>
        <p:spPr>
          <a:xfrm>
            <a:off x="6861137" y="1613682"/>
            <a:ext cx="3079377" cy="3092824"/>
          </a:xfrm>
          <a:prstGeom prst="ellipse">
            <a:avLst/>
          </a:prstGeom>
          <a:solidFill>
            <a:srgbClr val="0070C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0AAA69FB-EA3E-C941-9DB4-3BF1AC52A429}"/>
              </a:ext>
            </a:extLst>
          </p:cNvPr>
          <p:cNvSpPr/>
          <p:nvPr/>
        </p:nvSpPr>
        <p:spPr>
          <a:xfrm>
            <a:off x="7815879" y="1613682"/>
            <a:ext cx="3079377" cy="3092824"/>
          </a:xfrm>
          <a:prstGeom prst="ellipse">
            <a:avLst/>
          </a:prstGeom>
          <a:solidFill>
            <a:schemeClr val="accent6">
              <a:lumMod val="5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6" name="TextBox 55">
            <a:extLst>
              <a:ext uri="{FF2B5EF4-FFF2-40B4-BE49-F238E27FC236}">
                <a16:creationId xmlns:a16="http://schemas.microsoft.com/office/drawing/2014/main" id="{DC2A05DB-7F00-3D4B-9A86-29B2ED3C34FB}"/>
              </a:ext>
            </a:extLst>
          </p:cNvPr>
          <p:cNvSpPr txBox="1"/>
          <p:nvPr/>
        </p:nvSpPr>
        <p:spPr>
          <a:xfrm>
            <a:off x="7015779" y="852009"/>
            <a:ext cx="1600200" cy="707886"/>
          </a:xfrm>
          <a:prstGeom prst="rect">
            <a:avLst/>
          </a:prstGeom>
          <a:noFill/>
        </p:spPr>
        <p:txBody>
          <a:bodyPr wrap="square" rtlCol="0">
            <a:spAutoFit/>
          </a:bodyPr>
          <a:lstStyle/>
          <a:p>
            <a:pPr algn="ctr"/>
            <a:r>
              <a:rPr lang="en-US" sz="2000" dirty="0">
                <a:solidFill>
                  <a:srgbClr val="0070C0"/>
                </a:solidFill>
              </a:rPr>
              <a:t>Labelled 5mC</a:t>
            </a:r>
          </a:p>
          <a:p>
            <a:pPr algn="ctr"/>
            <a:r>
              <a:rPr lang="en-US" sz="2000" dirty="0">
                <a:solidFill>
                  <a:srgbClr val="0070C0"/>
                </a:solidFill>
              </a:rPr>
              <a:t>(“Truth”)</a:t>
            </a:r>
          </a:p>
        </p:txBody>
      </p:sp>
      <p:sp>
        <p:nvSpPr>
          <p:cNvPr id="57" name="TextBox 56">
            <a:extLst>
              <a:ext uri="{FF2B5EF4-FFF2-40B4-BE49-F238E27FC236}">
                <a16:creationId xmlns:a16="http://schemas.microsoft.com/office/drawing/2014/main" id="{A296ADDF-965D-8046-8148-5F5409222CFA}"/>
              </a:ext>
            </a:extLst>
          </p:cNvPr>
          <p:cNvSpPr txBox="1"/>
          <p:nvPr/>
        </p:nvSpPr>
        <p:spPr>
          <a:xfrm>
            <a:off x="9355567" y="836059"/>
            <a:ext cx="1775012" cy="707886"/>
          </a:xfrm>
          <a:prstGeom prst="rect">
            <a:avLst/>
          </a:prstGeom>
          <a:noFill/>
        </p:spPr>
        <p:txBody>
          <a:bodyPr wrap="square" rtlCol="0">
            <a:spAutoFit/>
          </a:bodyPr>
          <a:lstStyle/>
          <a:p>
            <a:pPr algn="ctr"/>
            <a:r>
              <a:rPr lang="en-US" sz="2000" dirty="0">
                <a:solidFill>
                  <a:schemeClr val="accent6">
                    <a:lumMod val="50000"/>
                  </a:schemeClr>
                </a:solidFill>
              </a:rPr>
              <a:t>Called 5mC </a:t>
            </a:r>
          </a:p>
          <a:p>
            <a:pPr algn="ctr"/>
            <a:r>
              <a:rPr lang="en-US" sz="2000" dirty="0">
                <a:solidFill>
                  <a:schemeClr val="accent6">
                    <a:lumMod val="50000"/>
                  </a:schemeClr>
                </a:solidFill>
              </a:rPr>
              <a:t>(DUAL mode)</a:t>
            </a:r>
          </a:p>
        </p:txBody>
      </p:sp>
      <p:sp>
        <p:nvSpPr>
          <p:cNvPr id="58" name="TextBox 57">
            <a:extLst>
              <a:ext uri="{FF2B5EF4-FFF2-40B4-BE49-F238E27FC236}">
                <a16:creationId xmlns:a16="http://schemas.microsoft.com/office/drawing/2014/main" id="{DC9C7A59-D34E-C14E-A0D6-86C769236621}"/>
              </a:ext>
            </a:extLst>
          </p:cNvPr>
          <p:cNvSpPr txBox="1"/>
          <p:nvPr/>
        </p:nvSpPr>
        <p:spPr>
          <a:xfrm>
            <a:off x="8149543" y="2960039"/>
            <a:ext cx="1512228" cy="461665"/>
          </a:xfrm>
          <a:prstGeom prst="rect">
            <a:avLst/>
          </a:prstGeom>
          <a:noFill/>
        </p:spPr>
        <p:txBody>
          <a:bodyPr wrap="square" rtlCol="0">
            <a:spAutoFit/>
          </a:bodyPr>
          <a:lstStyle/>
          <a:p>
            <a:r>
              <a:rPr lang="en-GB" sz="2400" b="1" dirty="0">
                <a:solidFill>
                  <a:schemeClr val="bg1"/>
                </a:solidFill>
              </a:rPr>
              <a:t>2,429,494</a:t>
            </a:r>
          </a:p>
        </p:txBody>
      </p:sp>
      <p:sp>
        <p:nvSpPr>
          <p:cNvPr id="59" name="TextBox 58">
            <a:extLst>
              <a:ext uri="{FF2B5EF4-FFF2-40B4-BE49-F238E27FC236}">
                <a16:creationId xmlns:a16="http://schemas.microsoft.com/office/drawing/2014/main" id="{CFBD0877-482A-9747-84A2-D32970F0A037}"/>
              </a:ext>
            </a:extLst>
          </p:cNvPr>
          <p:cNvSpPr txBox="1"/>
          <p:nvPr/>
        </p:nvSpPr>
        <p:spPr>
          <a:xfrm>
            <a:off x="6948541" y="2985282"/>
            <a:ext cx="1129554" cy="400110"/>
          </a:xfrm>
          <a:prstGeom prst="rect">
            <a:avLst/>
          </a:prstGeom>
          <a:noFill/>
        </p:spPr>
        <p:txBody>
          <a:bodyPr wrap="square" rtlCol="0">
            <a:spAutoFit/>
          </a:bodyPr>
          <a:lstStyle/>
          <a:p>
            <a:r>
              <a:rPr lang="en-GB" sz="2000" dirty="0">
                <a:solidFill>
                  <a:schemeClr val="bg1"/>
                </a:solidFill>
              </a:rPr>
              <a:t>69,431</a:t>
            </a:r>
          </a:p>
        </p:txBody>
      </p:sp>
      <p:sp>
        <p:nvSpPr>
          <p:cNvPr id="60" name="TextBox 59">
            <a:extLst>
              <a:ext uri="{FF2B5EF4-FFF2-40B4-BE49-F238E27FC236}">
                <a16:creationId xmlns:a16="http://schemas.microsoft.com/office/drawing/2014/main" id="{9152425A-780E-4E47-ADA0-E4C60D056EE3}"/>
              </a:ext>
            </a:extLst>
          </p:cNvPr>
          <p:cNvSpPr txBox="1"/>
          <p:nvPr/>
        </p:nvSpPr>
        <p:spPr>
          <a:xfrm>
            <a:off x="9887310" y="2985282"/>
            <a:ext cx="1129554" cy="400110"/>
          </a:xfrm>
          <a:prstGeom prst="rect">
            <a:avLst/>
          </a:prstGeom>
          <a:noFill/>
        </p:spPr>
        <p:txBody>
          <a:bodyPr wrap="square" rtlCol="0">
            <a:spAutoFit/>
          </a:bodyPr>
          <a:lstStyle/>
          <a:p>
            <a:r>
              <a:rPr lang="en-GB" sz="2000" dirty="0">
                <a:solidFill>
                  <a:schemeClr val="bg1"/>
                </a:solidFill>
              </a:rPr>
              <a:t>168,437</a:t>
            </a:r>
          </a:p>
        </p:txBody>
      </p:sp>
      <p:cxnSp>
        <p:nvCxnSpPr>
          <p:cNvPr id="61" name="Straight Arrow Connector 60">
            <a:extLst>
              <a:ext uri="{FF2B5EF4-FFF2-40B4-BE49-F238E27FC236}">
                <a16:creationId xmlns:a16="http://schemas.microsoft.com/office/drawing/2014/main" id="{C4002FEA-5AAB-D546-A713-70E0E9F57599}"/>
              </a:ext>
            </a:extLst>
          </p:cNvPr>
          <p:cNvCxnSpPr>
            <a:cxnSpLocks/>
          </p:cNvCxnSpPr>
          <p:nvPr/>
        </p:nvCxnSpPr>
        <p:spPr>
          <a:xfrm>
            <a:off x="6948541" y="5298176"/>
            <a:ext cx="2776820" cy="0"/>
          </a:xfrm>
          <a:prstGeom prst="straightConnector1">
            <a:avLst/>
          </a:prstGeom>
          <a:ln w="38100">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FC32583A-0384-D240-AED6-AB422BF73E29}"/>
              </a:ext>
            </a:extLst>
          </p:cNvPr>
          <p:cNvCxnSpPr>
            <a:cxnSpLocks/>
          </p:cNvCxnSpPr>
          <p:nvPr/>
        </p:nvCxnSpPr>
        <p:spPr>
          <a:xfrm>
            <a:off x="8192393" y="5786752"/>
            <a:ext cx="2776820" cy="0"/>
          </a:xfrm>
          <a:prstGeom prst="straightConnector1">
            <a:avLst/>
          </a:prstGeom>
          <a:ln w="38100">
            <a:solidFill>
              <a:schemeClr val="accent6">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C1D03B07-BFEA-C140-8758-8C54CF1862FB}"/>
              </a:ext>
            </a:extLst>
          </p:cNvPr>
          <p:cNvSpPr txBox="1"/>
          <p:nvPr/>
        </p:nvSpPr>
        <p:spPr>
          <a:xfrm>
            <a:off x="7434469" y="4878015"/>
            <a:ext cx="1486258" cy="461665"/>
          </a:xfrm>
          <a:prstGeom prst="rect">
            <a:avLst/>
          </a:prstGeom>
          <a:noFill/>
        </p:spPr>
        <p:txBody>
          <a:bodyPr wrap="square" rtlCol="0">
            <a:spAutoFit/>
          </a:bodyPr>
          <a:lstStyle/>
          <a:p>
            <a:r>
              <a:rPr lang="en-GB" sz="2400" dirty="0">
                <a:solidFill>
                  <a:srgbClr val="0070C0"/>
                </a:solidFill>
              </a:rPr>
              <a:t>2,498,925</a:t>
            </a:r>
          </a:p>
        </p:txBody>
      </p:sp>
      <p:sp>
        <p:nvSpPr>
          <p:cNvPr id="64" name="TextBox 63">
            <a:extLst>
              <a:ext uri="{FF2B5EF4-FFF2-40B4-BE49-F238E27FC236}">
                <a16:creationId xmlns:a16="http://schemas.microsoft.com/office/drawing/2014/main" id="{379CF142-9582-F94E-A854-89E710FA6E72}"/>
              </a:ext>
            </a:extLst>
          </p:cNvPr>
          <p:cNvSpPr txBox="1"/>
          <p:nvPr/>
        </p:nvSpPr>
        <p:spPr>
          <a:xfrm>
            <a:off x="8812696" y="5351964"/>
            <a:ext cx="1425329" cy="461665"/>
          </a:xfrm>
          <a:prstGeom prst="rect">
            <a:avLst/>
          </a:prstGeom>
          <a:noFill/>
        </p:spPr>
        <p:txBody>
          <a:bodyPr wrap="square" rtlCol="0">
            <a:spAutoFit/>
          </a:bodyPr>
          <a:lstStyle/>
          <a:p>
            <a:r>
              <a:rPr lang="en-GB" sz="2400" dirty="0">
                <a:solidFill>
                  <a:schemeClr val="accent6">
                    <a:lumMod val="50000"/>
                  </a:schemeClr>
                </a:solidFill>
              </a:rPr>
              <a:t>2,597,931</a:t>
            </a:r>
          </a:p>
        </p:txBody>
      </p:sp>
      <p:pic>
        <p:nvPicPr>
          <p:cNvPr id="67" name="Google Shape;153;p16">
            <a:extLst>
              <a:ext uri="{FF2B5EF4-FFF2-40B4-BE49-F238E27FC236}">
                <a16:creationId xmlns:a16="http://schemas.microsoft.com/office/drawing/2014/main" id="{ACA78BE3-E787-4047-A870-9102744831AC}"/>
              </a:ext>
            </a:extLst>
          </p:cNvPr>
          <p:cNvPicPr preferRelativeResize="0"/>
          <p:nvPr/>
        </p:nvPicPr>
        <p:blipFill>
          <a:blip r:embed="rId3">
            <a:alphaModFix/>
          </a:blip>
          <a:stretch>
            <a:fillRect/>
          </a:stretch>
        </p:blipFill>
        <p:spPr>
          <a:xfrm>
            <a:off x="9725361" y="6126005"/>
            <a:ext cx="2466639" cy="733391"/>
          </a:xfrm>
          <a:prstGeom prst="rect">
            <a:avLst/>
          </a:prstGeom>
          <a:noFill/>
          <a:ln>
            <a:noFill/>
          </a:ln>
        </p:spPr>
      </p:pic>
      <p:sp>
        <p:nvSpPr>
          <p:cNvPr id="68" name="TextBox 67">
            <a:extLst>
              <a:ext uri="{FF2B5EF4-FFF2-40B4-BE49-F238E27FC236}">
                <a16:creationId xmlns:a16="http://schemas.microsoft.com/office/drawing/2014/main" id="{45348268-38E9-9E44-834E-4110698238E6}"/>
              </a:ext>
            </a:extLst>
          </p:cNvPr>
          <p:cNvSpPr txBox="1"/>
          <p:nvPr/>
        </p:nvSpPr>
        <p:spPr>
          <a:xfrm>
            <a:off x="341194" y="6127845"/>
            <a:ext cx="2028761" cy="369332"/>
          </a:xfrm>
          <a:prstGeom prst="rect">
            <a:avLst/>
          </a:prstGeom>
          <a:noFill/>
        </p:spPr>
        <p:txBody>
          <a:bodyPr wrap="none" rtlCol="0">
            <a:spAutoFit/>
          </a:bodyPr>
          <a:lstStyle/>
          <a:p>
            <a:r>
              <a:rPr lang="en-US" dirty="0"/>
              <a:t>Exactly the same…..</a:t>
            </a:r>
          </a:p>
        </p:txBody>
      </p:sp>
    </p:spTree>
    <p:extLst>
      <p:ext uri="{BB962C8B-B14F-4D97-AF65-F5344CB8AC3E}">
        <p14:creationId xmlns:p14="http://schemas.microsoft.com/office/powerpoint/2010/main" val="2120870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6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6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55"/>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5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64"/>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62"/>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58"/>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p:bldP spid="5" grpId="0"/>
      <p:bldP spid="6" grpId="0"/>
      <p:bldP spid="7" grpId="0"/>
      <p:bldP spid="8" grpId="0"/>
      <p:bldP spid="24" grpId="0"/>
      <p:bldP spid="25" grpId="0"/>
      <p:bldP spid="54" grpId="0" animBg="1"/>
      <p:bldP spid="55" grpId="0" animBg="1"/>
      <p:bldP spid="56" grpId="0"/>
      <p:bldP spid="57" grpId="0"/>
      <p:bldP spid="58" grpId="0"/>
      <p:bldP spid="63" grpId="0"/>
      <p:bldP spid="64" grpId="0"/>
      <p:bldP spid="6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90481E2C-FD61-2840-AF3D-D5FD7AB43868}"/>
              </a:ext>
            </a:extLst>
          </p:cNvPr>
          <p:cNvSpPr/>
          <p:nvPr/>
        </p:nvSpPr>
        <p:spPr>
          <a:xfrm>
            <a:off x="737069" y="1518146"/>
            <a:ext cx="3079377" cy="3092824"/>
          </a:xfrm>
          <a:prstGeom prst="ellipse">
            <a:avLst/>
          </a:prstGeom>
          <a:solidFill>
            <a:srgbClr val="0070C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5033B042-8F57-DF4A-A6DA-8A96861C1BC8}"/>
              </a:ext>
            </a:extLst>
          </p:cNvPr>
          <p:cNvSpPr/>
          <p:nvPr/>
        </p:nvSpPr>
        <p:spPr>
          <a:xfrm>
            <a:off x="2032493" y="1962435"/>
            <a:ext cx="2542371" cy="2372972"/>
          </a:xfrm>
          <a:prstGeom prst="ellipse">
            <a:avLst/>
          </a:prstGeom>
          <a:solidFill>
            <a:srgbClr val="FF0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E83C6287-4BA9-3443-AC04-5B8675948D80}"/>
              </a:ext>
            </a:extLst>
          </p:cNvPr>
          <p:cNvSpPr txBox="1"/>
          <p:nvPr/>
        </p:nvSpPr>
        <p:spPr>
          <a:xfrm>
            <a:off x="1348963" y="756473"/>
            <a:ext cx="1600200" cy="707886"/>
          </a:xfrm>
          <a:prstGeom prst="rect">
            <a:avLst/>
          </a:prstGeom>
          <a:noFill/>
        </p:spPr>
        <p:txBody>
          <a:bodyPr wrap="square" rtlCol="0">
            <a:spAutoFit/>
          </a:bodyPr>
          <a:lstStyle/>
          <a:p>
            <a:pPr algn="ctr"/>
            <a:r>
              <a:rPr lang="en-US" sz="2000" dirty="0">
                <a:solidFill>
                  <a:srgbClr val="0070C0"/>
                </a:solidFill>
              </a:rPr>
              <a:t>Labelled 5mC</a:t>
            </a:r>
          </a:p>
          <a:p>
            <a:pPr algn="ctr"/>
            <a:r>
              <a:rPr lang="en-US" sz="2000" dirty="0">
                <a:solidFill>
                  <a:srgbClr val="0070C0"/>
                </a:solidFill>
              </a:rPr>
              <a:t>(“Truth”)</a:t>
            </a:r>
          </a:p>
        </p:txBody>
      </p:sp>
      <p:sp>
        <p:nvSpPr>
          <p:cNvPr id="6" name="TextBox 5">
            <a:extLst>
              <a:ext uri="{FF2B5EF4-FFF2-40B4-BE49-F238E27FC236}">
                <a16:creationId xmlns:a16="http://schemas.microsoft.com/office/drawing/2014/main" id="{0E67D167-2053-0F48-AF57-F050EB0FC75C}"/>
              </a:ext>
            </a:extLst>
          </p:cNvPr>
          <p:cNvSpPr txBox="1"/>
          <p:nvPr/>
        </p:nvSpPr>
        <p:spPr>
          <a:xfrm>
            <a:off x="3376579" y="1246591"/>
            <a:ext cx="1775012" cy="707886"/>
          </a:xfrm>
          <a:prstGeom prst="rect">
            <a:avLst/>
          </a:prstGeom>
          <a:noFill/>
        </p:spPr>
        <p:txBody>
          <a:bodyPr wrap="square" rtlCol="0">
            <a:spAutoFit/>
          </a:bodyPr>
          <a:lstStyle/>
          <a:p>
            <a:pPr algn="ctr"/>
            <a:r>
              <a:rPr lang="en-US" sz="2000" dirty="0">
                <a:solidFill>
                  <a:srgbClr val="FF0000"/>
                </a:solidFill>
              </a:rPr>
              <a:t>Called 5mC </a:t>
            </a:r>
          </a:p>
          <a:p>
            <a:pPr algn="ctr"/>
            <a:r>
              <a:rPr lang="en-US" sz="2000" dirty="0">
                <a:solidFill>
                  <a:srgbClr val="FF0000"/>
                </a:solidFill>
              </a:rPr>
              <a:t>(SINGLE mode)</a:t>
            </a:r>
          </a:p>
        </p:txBody>
      </p:sp>
      <p:sp>
        <p:nvSpPr>
          <p:cNvPr id="7" name="TextBox 6">
            <a:extLst>
              <a:ext uri="{FF2B5EF4-FFF2-40B4-BE49-F238E27FC236}">
                <a16:creationId xmlns:a16="http://schemas.microsoft.com/office/drawing/2014/main" id="{10F28A49-CFCC-024D-88E3-90AFB88CB594}"/>
              </a:ext>
            </a:extLst>
          </p:cNvPr>
          <p:cNvSpPr txBox="1"/>
          <p:nvPr/>
        </p:nvSpPr>
        <p:spPr>
          <a:xfrm>
            <a:off x="2283543" y="2878938"/>
            <a:ext cx="1447945" cy="461665"/>
          </a:xfrm>
          <a:prstGeom prst="rect">
            <a:avLst/>
          </a:prstGeom>
          <a:noFill/>
        </p:spPr>
        <p:txBody>
          <a:bodyPr wrap="square" rtlCol="0">
            <a:spAutoFit/>
          </a:bodyPr>
          <a:lstStyle/>
          <a:p>
            <a:r>
              <a:rPr lang="en-GB" sz="2400" b="1" dirty="0">
                <a:solidFill>
                  <a:schemeClr val="bg1"/>
                </a:solidFill>
              </a:rPr>
              <a:t>1,318,038</a:t>
            </a:r>
          </a:p>
        </p:txBody>
      </p:sp>
      <p:sp>
        <p:nvSpPr>
          <p:cNvPr id="8" name="TextBox 7">
            <a:extLst>
              <a:ext uri="{FF2B5EF4-FFF2-40B4-BE49-F238E27FC236}">
                <a16:creationId xmlns:a16="http://schemas.microsoft.com/office/drawing/2014/main" id="{45F93059-AC73-1D4C-9E4D-AA987CB2B92C}"/>
              </a:ext>
            </a:extLst>
          </p:cNvPr>
          <p:cNvSpPr txBox="1"/>
          <p:nvPr/>
        </p:nvSpPr>
        <p:spPr>
          <a:xfrm>
            <a:off x="761339" y="2891799"/>
            <a:ext cx="1221447" cy="400110"/>
          </a:xfrm>
          <a:prstGeom prst="rect">
            <a:avLst/>
          </a:prstGeom>
          <a:noFill/>
        </p:spPr>
        <p:txBody>
          <a:bodyPr wrap="square" rtlCol="0">
            <a:spAutoFit/>
          </a:bodyPr>
          <a:lstStyle/>
          <a:p>
            <a:r>
              <a:rPr lang="en-GB" sz="2000" dirty="0">
                <a:solidFill>
                  <a:schemeClr val="bg1"/>
                </a:solidFill>
              </a:rPr>
              <a:t>1,180,887</a:t>
            </a:r>
          </a:p>
        </p:txBody>
      </p:sp>
      <p:sp>
        <p:nvSpPr>
          <p:cNvPr id="9" name="TextBox 8">
            <a:extLst>
              <a:ext uri="{FF2B5EF4-FFF2-40B4-BE49-F238E27FC236}">
                <a16:creationId xmlns:a16="http://schemas.microsoft.com/office/drawing/2014/main" id="{97F488FA-D4AF-8B4A-B08A-B1BEE6D0F78D}"/>
              </a:ext>
            </a:extLst>
          </p:cNvPr>
          <p:cNvSpPr txBox="1"/>
          <p:nvPr/>
        </p:nvSpPr>
        <p:spPr>
          <a:xfrm>
            <a:off x="3754692" y="2962514"/>
            <a:ext cx="1129554" cy="400110"/>
          </a:xfrm>
          <a:prstGeom prst="rect">
            <a:avLst/>
          </a:prstGeom>
          <a:noFill/>
        </p:spPr>
        <p:txBody>
          <a:bodyPr wrap="square" rtlCol="0">
            <a:spAutoFit/>
          </a:bodyPr>
          <a:lstStyle/>
          <a:p>
            <a:r>
              <a:rPr lang="en-GB" sz="2000" dirty="0">
                <a:solidFill>
                  <a:schemeClr val="bg1"/>
                </a:solidFill>
              </a:rPr>
              <a:t>99,563</a:t>
            </a:r>
          </a:p>
        </p:txBody>
      </p:sp>
      <p:cxnSp>
        <p:nvCxnSpPr>
          <p:cNvPr id="10" name="Straight Arrow Connector 9">
            <a:extLst>
              <a:ext uri="{FF2B5EF4-FFF2-40B4-BE49-F238E27FC236}">
                <a16:creationId xmlns:a16="http://schemas.microsoft.com/office/drawing/2014/main" id="{F3EE9D9C-81A3-284D-B3E8-90636CC29BDA}"/>
              </a:ext>
            </a:extLst>
          </p:cNvPr>
          <p:cNvCxnSpPr>
            <a:cxnSpLocks/>
          </p:cNvCxnSpPr>
          <p:nvPr/>
        </p:nvCxnSpPr>
        <p:spPr>
          <a:xfrm>
            <a:off x="1056489" y="5202640"/>
            <a:ext cx="2776820" cy="0"/>
          </a:xfrm>
          <a:prstGeom prst="straightConnector1">
            <a:avLst/>
          </a:prstGeom>
          <a:ln w="38100">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FC2F3E04-6F38-E249-ACAF-664018C5A1E8}"/>
              </a:ext>
            </a:extLst>
          </p:cNvPr>
          <p:cNvCxnSpPr>
            <a:cxnSpLocks/>
          </p:cNvCxnSpPr>
          <p:nvPr/>
        </p:nvCxnSpPr>
        <p:spPr>
          <a:xfrm>
            <a:off x="2300341" y="5691216"/>
            <a:ext cx="2492419" cy="0"/>
          </a:xfrm>
          <a:prstGeom prst="straightConnector1">
            <a:avLst/>
          </a:prstGeom>
          <a:ln w="381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08A89B64-CAD8-5145-BC4B-F8B281006AC7}"/>
              </a:ext>
            </a:extLst>
          </p:cNvPr>
          <p:cNvSpPr txBox="1"/>
          <p:nvPr/>
        </p:nvSpPr>
        <p:spPr>
          <a:xfrm>
            <a:off x="1651519" y="4782479"/>
            <a:ext cx="1436238" cy="461665"/>
          </a:xfrm>
          <a:prstGeom prst="rect">
            <a:avLst/>
          </a:prstGeom>
          <a:noFill/>
        </p:spPr>
        <p:txBody>
          <a:bodyPr wrap="square" rtlCol="0">
            <a:spAutoFit/>
          </a:bodyPr>
          <a:lstStyle/>
          <a:p>
            <a:r>
              <a:rPr lang="en-GB" sz="2400" dirty="0">
                <a:solidFill>
                  <a:srgbClr val="0070C0"/>
                </a:solidFill>
              </a:rPr>
              <a:t>2,498,925</a:t>
            </a:r>
          </a:p>
        </p:txBody>
      </p:sp>
      <p:sp>
        <p:nvSpPr>
          <p:cNvPr id="13" name="TextBox 12">
            <a:extLst>
              <a:ext uri="{FF2B5EF4-FFF2-40B4-BE49-F238E27FC236}">
                <a16:creationId xmlns:a16="http://schemas.microsoft.com/office/drawing/2014/main" id="{E651679E-4AB1-C349-BBFD-7AC02A4A7AF5}"/>
              </a:ext>
            </a:extLst>
          </p:cNvPr>
          <p:cNvSpPr txBox="1"/>
          <p:nvPr/>
        </p:nvSpPr>
        <p:spPr>
          <a:xfrm>
            <a:off x="2913432" y="5256428"/>
            <a:ext cx="1473037" cy="461665"/>
          </a:xfrm>
          <a:prstGeom prst="rect">
            <a:avLst/>
          </a:prstGeom>
          <a:noFill/>
        </p:spPr>
        <p:txBody>
          <a:bodyPr wrap="square" rtlCol="0">
            <a:spAutoFit/>
          </a:bodyPr>
          <a:lstStyle/>
          <a:p>
            <a:r>
              <a:rPr lang="en-GB" sz="2400" dirty="0">
                <a:solidFill>
                  <a:srgbClr val="FF0000"/>
                </a:solidFill>
              </a:rPr>
              <a:t>1,417,601</a:t>
            </a:r>
          </a:p>
        </p:txBody>
      </p:sp>
      <p:sp>
        <p:nvSpPr>
          <p:cNvPr id="14" name="TextBox 13">
            <a:extLst>
              <a:ext uri="{FF2B5EF4-FFF2-40B4-BE49-F238E27FC236}">
                <a16:creationId xmlns:a16="http://schemas.microsoft.com/office/drawing/2014/main" id="{C8563095-59CF-4F4C-AE31-EF51FA2124FA}"/>
              </a:ext>
            </a:extLst>
          </p:cNvPr>
          <p:cNvSpPr txBox="1"/>
          <p:nvPr/>
        </p:nvSpPr>
        <p:spPr>
          <a:xfrm>
            <a:off x="224785" y="258065"/>
            <a:ext cx="5125137" cy="400110"/>
          </a:xfrm>
          <a:prstGeom prst="rect">
            <a:avLst/>
          </a:prstGeom>
          <a:solidFill>
            <a:schemeClr val="bg1">
              <a:lumMod val="85000"/>
            </a:schemeClr>
          </a:solidFill>
        </p:spPr>
        <p:txBody>
          <a:bodyPr wrap="square" rtlCol="0">
            <a:spAutoFit/>
          </a:bodyPr>
          <a:lstStyle/>
          <a:p>
            <a:r>
              <a:rPr lang="en-US" sz="2000" dirty="0">
                <a:latin typeface="Times New Roman" panose="02020603050405020304" pitchFamily="18" charset="0"/>
                <a:cs typeface="Times New Roman" panose="02020603050405020304" pitchFamily="18" charset="0"/>
              </a:rPr>
              <a:t>High confidence mods, setting threshold to 90%</a:t>
            </a:r>
          </a:p>
        </p:txBody>
      </p:sp>
      <p:sp>
        <p:nvSpPr>
          <p:cNvPr id="16" name="Oval 15">
            <a:extLst>
              <a:ext uri="{FF2B5EF4-FFF2-40B4-BE49-F238E27FC236}">
                <a16:creationId xmlns:a16="http://schemas.microsoft.com/office/drawing/2014/main" id="{36037502-00AE-A846-B73C-50198C775B16}"/>
              </a:ext>
            </a:extLst>
          </p:cNvPr>
          <p:cNvSpPr/>
          <p:nvPr/>
        </p:nvSpPr>
        <p:spPr>
          <a:xfrm>
            <a:off x="6861137" y="1518146"/>
            <a:ext cx="3079377" cy="3092824"/>
          </a:xfrm>
          <a:prstGeom prst="ellipse">
            <a:avLst/>
          </a:prstGeom>
          <a:solidFill>
            <a:srgbClr val="0070C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3C4AECA3-D62F-DB49-BB73-8DE5C8597355}"/>
              </a:ext>
            </a:extLst>
          </p:cNvPr>
          <p:cNvSpPr/>
          <p:nvPr/>
        </p:nvSpPr>
        <p:spPr>
          <a:xfrm>
            <a:off x="8078984" y="1975806"/>
            <a:ext cx="2619949" cy="2398761"/>
          </a:xfrm>
          <a:prstGeom prst="ellipse">
            <a:avLst/>
          </a:prstGeom>
          <a:solidFill>
            <a:schemeClr val="accent6">
              <a:lumMod val="7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FFBE9E32-C717-4D43-A633-8C106B40CB68}"/>
              </a:ext>
            </a:extLst>
          </p:cNvPr>
          <p:cNvSpPr txBox="1"/>
          <p:nvPr/>
        </p:nvSpPr>
        <p:spPr>
          <a:xfrm>
            <a:off x="7363439" y="744390"/>
            <a:ext cx="1600200" cy="707886"/>
          </a:xfrm>
          <a:prstGeom prst="rect">
            <a:avLst/>
          </a:prstGeom>
          <a:noFill/>
        </p:spPr>
        <p:txBody>
          <a:bodyPr wrap="square" rtlCol="0">
            <a:spAutoFit/>
          </a:bodyPr>
          <a:lstStyle/>
          <a:p>
            <a:pPr algn="ctr"/>
            <a:r>
              <a:rPr lang="en-US" sz="2000" dirty="0">
                <a:solidFill>
                  <a:srgbClr val="0070C0"/>
                </a:solidFill>
              </a:rPr>
              <a:t>Labelled 5mC</a:t>
            </a:r>
          </a:p>
          <a:p>
            <a:pPr algn="ctr"/>
            <a:r>
              <a:rPr lang="en-US" sz="2000" dirty="0">
                <a:solidFill>
                  <a:srgbClr val="0070C0"/>
                </a:solidFill>
              </a:rPr>
              <a:t>(“Truth”)</a:t>
            </a:r>
          </a:p>
        </p:txBody>
      </p:sp>
      <p:sp>
        <p:nvSpPr>
          <p:cNvPr id="19" name="TextBox 18">
            <a:extLst>
              <a:ext uri="{FF2B5EF4-FFF2-40B4-BE49-F238E27FC236}">
                <a16:creationId xmlns:a16="http://schemas.microsoft.com/office/drawing/2014/main" id="{3891C5AD-E6B9-A347-977A-7762B9C5B2A4}"/>
              </a:ext>
            </a:extLst>
          </p:cNvPr>
          <p:cNvSpPr txBox="1"/>
          <p:nvPr/>
        </p:nvSpPr>
        <p:spPr>
          <a:xfrm>
            <a:off x="9495619" y="1293480"/>
            <a:ext cx="1775012" cy="707886"/>
          </a:xfrm>
          <a:prstGeom prst="rect">
            <a:avLst/>
          </a:prstGeom>
          <a:noFill/>
        </p:spPr>
        <p:txBody>
          <a:bodyPr wrap="square" rtlCol="0">
            <a:spAutoFit/>
          </a:bodyPr>
          <a:lstStyle/>
          <a:p>
            <a:pPr algn="ctr"/>
            <a:r>
              <a:rPr lang="en-US" sz="2000" dirty="0">
                <a:solidFill>
                  <a:schemeClr val="accent6">
                    <a:lumMod val="75000"/>
                  </a:schemeClr>
                </a:solidFill>
              </a:rPr>
              <a:t>Called 5mC </a:t>
            </a:r>
          </a:p>
          <a:p>
            <a:pPr algn="ctr"/>
            <a:r>
              <a:rPr lang="en-US" sz="2000" dirty="0">
                <a:solidFill>
                  <a:schemeClr val="accent6">
                    <a:lumMod val="75000"/>
                  </a:schemeClr>
                </a:solidFill>
              </a:rPr>
              <a:t>(DUAL mode)</a:t>
            </a:r>
          </a:p>
        </p:txBody>
      </p:sp>
      <p:sp>
        <p:nvSpPr>
          <p:cNvPr id="20" name="TextBox 19">
            <a:extLst>
              <a:ext uri="{FF2B5EF4-FFF2-40B4-BE49-F238E27FC236}">
                <a16:creationId xmlns:a16="http://schemas.microsoft.com/office/drawing/2014/main" id="{7ED85696-FF96-874F-AEC7-DB85BA2A3696}"/>
              </a:ext>
            </a:extLst>
          </p:cNvPr>
          <p:cNvSpPr txBox="1"/>
          <p:nvPr/>
        </p:nvSpPr>
        <p:spPr>
          <a:xfrm>
            <a:off x="8314816" y="2964316"/>
            <a:ext cx="1541359" cy="461665"/>
          </a:xfrm>
          <a:prstGeom prst="rect">
            <a:avLst/>
          </a:prstGeom>
          <a:noFill/>
        </p:spPr>
        <p:txBody>
          <a:bodyPr wrap="square" rtlCol="0">
            <a:spAutoFit/>
          </a:bodyPr>
          <a:lstStyle/>
          <a:p>
            <a:r>
              <a:rPr lang="en-GB" sz="2400" b="1" dirty="0">
                <a:solidFill>
                  <a:schemeClr val="bg1"/>
                </a:solidFill>
              </a:rPr>
              <a:t>1,168,613</a:t>
            </a:r>
          </a:p>
        </p:txBody>
      </p:sp>
      <p:sp>
        <p:nvSpPr>
          <p:cNvPr id="21" name="TextBox 20">
            <a:extLst>
              <a:ext uri="{FF2B5EF4-FFF2-40B4-BE49-F238E27FC236}">
                <a16:creationId xmlns:a16="http://schemas.microsoft.com/office/drawing/2014/main" id="{D92DC29B-B714-584E-B7B3-8F1593D2D0DD}"/>
              </a:ext>
            </a:extLst>
          </p:cNvPr>
          <p:cNvSpPr txBox="1"/>
          <p:nvPr/>
        </p:nvSpPr>
        <p:spPr>
          <a:xfrm>
            <a:off x="6912208" y="2975130"/>
            <a:ext cx="1234422" cy="400110"/>
          </a:xfrm>
          <a:prstGeom prst="rect">
            <a:avLst/>
          </a:prstGeom>
          <a:noFill/>
        </p:spPr>
        <p:txBody>
          <a:bodyPr wrap="square" rtlCol="0">
            <a:spAutoFit/>
          </a:bodyPr>
          <a:lstStyle/>
          <a:p>
            <a:r>
              <a:rPr lang="en-GB" sz="2000" dirty="0">
                <a:solidFill>
                  <a:schemeClr val="bg1"/>
                </a:solidFill>
              </a:rPr>
              <a:t>1,330,312</a:t>
            </a:r>
          </a:p>
        </p:txBody>
      </p:sp>
      <p:sp>
        <p:nvSpPr>
          <p:cNvPr id="22" name="TextBox 21">
            <a:extLst>
              <a:ext uri="{FF2B5EF4-FFF2-40B4-BE49-F238E27FC236}">
                <a16:creationId xmlns:a16="http://schemas.microsoft.com/office/drawing/2014/main" id="{FF1E00FC-08A4-9A48-954A-B61E73875DEA}"/>
              </a:ext>
            </a:extLst>
          </p:cNvPr>
          <p:cNvSpPr txBox="1"/>
          <p:nvPr/>
        </p:nvSpPr>
        <p:spPr>
          <a:xfrm>
            <a:off x="9860210" y="3013633"/>
            <a:ext cx="1129554" cy="400110"/>
          </a:xfrm>
          <a:prstGeom prst="rect">
            <a:avLst/>
          </a:prstGeom>
          <a:noFill/>
        </p:spPr>
        <p:txBody>
          <a:bodyPr wrap="square" rtlCol="0">
            <a:spAutoFit/>
          </a:bodyPr>
          <a:lstStyle/>
          <a:p>
            <a:r>
              <a:rPr lang="en-GB" sz="2000" dirty="0">
                <a:solidFill>
                  <a:schemeClr val="bg1"/>
                </a:solidFill>
              </a:rPr>
              <a:t>89,824</a:t>
            </a:r>
          </a:p>
        </p:txBody>
      </p:sp>
      <p:cxnSp>
        <p:nvCxnSpPr>
          <p:cNvPr id="23" name="Straight Arrow Connector 22">
            <a:extLst>
              <a:ext uri="{FF2B5EF4-FFF2-40B4-BE49-F238E27FC236}">
                <a16:creationId xmlns:a16="http://schemas.microsoft.com/office/drawing/2014/main" id="{89655E80-E476-8D44-8BE0-B1604F52A786}"/>
              </a:ext>
            </a:extLst>
          </p:cNvPr>
          <p:cNvCxnSpPr>
            <a:cxnSpLocks/>
          </p:cNvCxnSpPr>
          <p:nvPr/>
        </p:nvCxnSpPr>
        <p:spPr>
          <a:xfrm>
            <a:off x="6948541" y="5202640"/>
            <a:ext cx="2776820" cy="0"/>
          </a:xfrm>
          <a:prstGeom prst="straightConnector1">
            <a:avLst/>
          </a:prstGeom>
          <a:ln w="38100">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9B78A43A-DEA8-1B4C-8238-366FE406D8FF}"/>
              </a:ext>
            </a:extLst>
          </p:cNvPr>
          <p:cNvCxnSpPr>
            <a:cxnSpLocks/>
          </p:cNvCxnSpPr>
          <p:nvPr/>
        </p:nvCxnSpPr>
        <p:spPr>
          <a:xfrm>
            <a:off x="8192393" y="5691216"/>
            <a:ext cx="2602986" cy="0"/>
          </a:xfrm>
          <a:prstGeom prst="straightConnector1">
            <a:avLst/>
          </a:prstGeom>
          <a:ln w="38100">
            <a:solidFill>
              <a:schemeClr val="accent6">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14175137-AE53-E848-A0A3-9D3D91D70E02}"/>
              </a:ext>
            </a:extLst>
          </p:cNvPr>
          <p:cNvSpPr txBox="1"/>
          <p:nvPr/>
        </p:nvSpPr>
        <p:spPr>
          <a:xfrm>
            <a:off x="7509211" y="4782479"/>
            <a:ext cx="1477776" cy="461665"/>
          </a:xfrm>
          <a:prstGeom prst="rect">
            <a:avLst/>
          </a:prstGeom>
          <a:noFill/>
        </p:spPr>
        <p:txBody>
          <a:bodyPr wrap="square" rtlCol="0">
            <a:spAutoFit/>
          </a:bodyPr>
          <a:lstStyle/>
          <a:p>
            <a:r>
              <a:rPr lang="en-GB" sz="2400" dirty="0">
                <a:solidFill>
                  <a:srgbClr val="0070C0"/>
                </a:solidFill>
              </a:rPr>
              <a:t>2,498,925</a:t>
            </a:r>
          </a:p>
        </p:txBody>
      </p:sp>
      <p:sp>
        <p:nvSpPr>
          <p:cNvPr id="26" name="TextBox 25">
            <a:extLst>
              <a:ext uri="{FF2B5EF4-FFF2-40B4-BE49-F238E27FC236}">
                <a16:creationId xmlns:a16="http://schemas.microsoft.com/office/drawing/2014/main" id="{9B1E850E-A14F-6D43-B3F3-9F9262A78BAB}"/>
              </a:ext>
            </a:extLst>
          </p:cNvPr>
          <p:cNvSpPr txBox="1"/>
          <p:nvPr/>
        </p:nvSpPr>
        <p:spPr>
          <a:xfrm>
            <a:off x="8812696" y="5256428"/>
            <a:ext cx="1425329" cy="461665"/>
          </a:xfrm>
          <a:prstGeom prst="rect">
            <a:avLst/>
          </a:prstGeom>
          <a:noFill/>
        </p:spPr>
        <p:txBody>
          <a:bodyPr wrap="square" rtlCol="0">
            <a:spAutoFit/>
          </a:bodyPr>
          <a:lstStyle/>
          <a:p>
            <a:r>
              <a:rPr lang="en-GB" sz="2400" dirty="0">
                <a:solidFill>
                  <a:schemeClr val="accent6">
                    <a:lumMod val="75000"/>
                  </a:schemeClr>
                </a:solidFill>
              </a:rPr>
              <a:t>1,258,437</a:t>
            </a:r>
          </a:p>
        </p:txBody>
      </p:sp>
      <p:pic>
        <p:nvPicPr>
          <p:cNvPr id="27" name="Google Shape;153;p16">
            <a:extLst>
              <a:ext uri="{FF2B5EF4-FFF2-40B4-BE49-F238E27FC236}">
                <a16:creationId xmlns:a16="http://schemas.microsoft.com/office/drawing/2014/main" id="{B884D190-B90A-7943-8900-3CB62E4ECB53}"/>
              </a:ext>
            </a:extLst>
          </p:cNvPr>
          <p:cNvPicPr preferRelativeResize="0"/>
          <p:nvPr/>
        </p:nvPicPr>
        <p:blipFill>
          <a:blip r:embed="rId3">
            <a:alphaModFix/>
          </a:blip>
          <a:stretch>
            <a:fillRect/>
          </a:stretch>
        </p:blipFill>
        <p:spPr>
          <a:xfrm>
            <a:off x="9725361" y="6126005"/>
            <a:ext cx="2466639" cy="733391"/>
          </a:xfrm>
          <a:prstGeom prst="rect">
            <a:avLst/>
          </a:prstGeom>
          <a:noFill/>
          <a:ln>
            <a:noFill/>
          </a:ln>
        </p:spPr>
      </p:pic>
      <p:sp>
        <p:nvSpPr>
          <p:cNvPr id="31" name="TextBox 30">
            <a:extLst>
              <a:ext uri="{FF2B5EF4-FFF2-40B4-BE49-F238E27FC236}">
                <a16:creationId xmlns:a16="http://schemas.microsoft.com/office/drawing/2014/main" id="{6F1BF6E6-BF59-EA4F-A99D-852216754B1C}"/>
              </a:ext>
            </a:extLst>
          </p:cNvPr>
          <p:cNvSpPr txBox="1"/>
          <p:nvPr/>
        </p:nvSpPr>
        <p:spPr>
          <a:xfrm>
            <a:off x="341194" y="6127845"/>
            <a:ext cx="2977546" cy="369332"/>
          </a:xfrm>
          <a:prstGeom prst="rect">
            <a:avLst/>
          </a:prstGeom>
          <a:noFill/>
        </p:spPr>
        <p:txBody>
          <a:bodyPr wrap="none" rtlCol="0">
            <a:spAutoFit/>
          </a:bodyPr>
          <a:lstStyle/>
          <a:p>
            <a:r>
              <a:rPr lang="en-US" dirty="0"/>
              <a:t>Now we see a difference……..</a:t>
            </a:r>
          </a:p>
        </p:txBody>
      </p:sp>
      <p:sp>
        <p:nvSpPr>
          <p:cNvPr id="32" name="TextBox 31">
            <a:extLst>
              <a:ext uri="{FF2B5EF4-FFF2-40B4-BE49-F238E27FC236}">
                <a16:creationId xmlns:a16="http://schemas.microsoft.com/office/drawing/2014/main" id="{69504D80-F0E0-DA45-A240-49EB90DAD895}"/>
              </a:ext>
            </a:extLst>
          </p:cNvPr>
          <p:cNvSpPr txBox="1"/>
          <p:nvPr/>
        </p:nvSpPr>
        <p:spPr>
          <a:xfrm>
            <a:off x="4945909" y="2379540"/>
            <a:ext cx="1544183" cy="1631216"/>
          </a:xfrm>
          <a:prstGeom prst="rect">
            <a:avLst/>
          </a:prstGeom>
          <a:solidFill>
            <a:schemeClr val="accent4">
              <a:lumMod val="40000"/>
              <a:lumOff val="60000"/>
            </a:schemeClr>
          </a:solidFill>
        </p:spPr>
        <p:txBody>
          <a:bodyPr wrap="square" rtlCol="0">
            <a:spAutoFit/>
          </a:bodyPr>
          <a:lstStyle/>
          <a:p>
            <a:pPr algn="ctr"/>
            <a:r>
              <a:rPr lang="en-US" sz="2000" dirty="0"/>
              <a:t>PPV(single) = 0.929</a:t>
            </a:r>
          </a:p>
          <a:p>
            <a:pPr algn="ctr"/>
            <a:r>
              <a:rPr lang="en-US" sz="2000" dirty="0"/>
              <a:t>&gt;</a:t>
            </a:r>
          </a:p>
          <a:p>
            <a:pPr algn="ctr"/>
            <a:r>
              <a:rPr lang="en-US" sz="2000" dirty="0"/>
              <a:t>PPV(dual) = 0.928</a:t>
            </a:r>
          </a:p>
        </p:txBody>
      </p:sp>
    </p:spTree>
    <p:extLst>
      <p:ext uri="{BB962C8B-B14F-4D97-AF65-F5344CB8AC3E}">
        <p14:creationId xmlns:p14="http://schemas.microsoft.com/office/powerpoint/2010/main" val="3128485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7"/>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6"/>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4"/>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20"/>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21"/>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22"/>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31"/>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p:bldP spid="6" grpId="0"/>
      <p:bldP spid="7" grpId="0"/>
      <p:bldP spid="8" grpId="0"/>
      <p:bldP spid="9" grpId="0"/>
      <p:bldP spid="12" grpId="0"/>
      <p:bldP spid="13" grpId="0"/>
      <p:bldP spid="16" grpId="0" animBg="1"/>
      <p:bldP spid="17" grpId="0" animBg="1"/>
      <p:bldP spid="18" grpId="0"/>
      <p:bldP spid="19" grpId="0"/>
      <p:bldP spid="20" grpId="0"/>
      <p:bldP spid="21" grpId="0"/>
      <p:bldP spid="22" grpId="0"/>
      <p:bldP spid="25" grpId="0"/>
      <p:bldP spid="26" grpId="0"/>
      <p:bldP spid="31" grpId="0"/>
      <p:bldP spid="3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6FB151B0-BE2C-364E-ACC6-68E6BAA73A96}"/>
              </a:ext>
            </a:extLst>
          </p:cNvPr>
          <p:cNvGrpSpPr/>
          <p:nvPr/>
        </p:nvGrpSpPr>
        <p:grpSpPr>
          <a:xfrm>
            <a:off x="201081" y="256413"/>
            <a:ext cx="6446461" cy="5476820"/>
            <a:chOff x="419958" y="163655"/>
            <a:chExt cx="6446461" cy="5476820"/>
          </a:xfrm>
        </p:grpSpPr>
        <p:sp>
          <p:nvSpPr>
            <p:cNvPr id="3" name="Oval 2">
              <a:extLst>
                <a:ext uri="{FF2B5EF4-FFF2-40B4-BE49-F238E27FC236}">
                  <a16:creationId xmlns:a16="http://schemas.microsoft.com/office/drawing/2014/main" id="{912004A7-C31D-7542-9408-26180F98ABD6}"/>
                </a:ext>
              </a:extLst>
            </p:cNvPr>
            <p:cNvSpPr/>
            <p:nvPr/>
          </p:nvSpPr>
          <p:spPr>
            <a:xfrm>
              <a:off x="1406230" y="2040026"/>
              <a:ext cx="2844719" cy="2478185"/>
            </a:xfrm>
            <a:prstGeom prst="ellipse">
              <a:avLst/>
            </a:prstGeom>
            <a:solidFill>
              <a:srgbClr val="0070C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37C7986A-4A75-6847-83EA-1E26D23C94C5}"/>
                </a:ext>
              </a:extLst>
            </p:cNvPr>
            <p:cNvSpPr/>
            <p:nvPr/>
          </p:nvSpPr>
          <p:spPr>
            <a:xfrm>
              <a:off x="2251373" y="1643896"/>
              <a:ext cx="3079377" cy="3092824"/>
            </a:xfrm>
            <a:prstGeom prst="ellipse">
              <a:avLst/>
            </a:prstGeom>
            <a:solidFill>
              <a:srgbClr val="C00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89353121-4FAC-0E42-9556-9FB62A018DA8}"/>
                </a:ext>
              </a:extLst>
            </p:cNvPr>
            <p:cNvSpPr txBox="1"/>
            <p:nvPr/>
          </p:nvSpPr>
          <p:spPr>
            <a:xfrm>
              <a:off x="651173" y="1574863"/>
              <a:ext cx="1600200" cy="707886"/>
            </a:xfrm>
            <a:prstGeom prst="rect">
              <a:avLst/>
            </a:prstGeom>
            <a:noFill/>
          </p:spPr>
          <p:txBody>
            <a:bodyPr wrap="square" rtlCol="0">
              <a:spAutoFit/>
            </a:bodyPr>
            <a:lstStyle/>
            <a:p>
              <a:pPr algn="ctr"/>
              <a:r>
                <a:rPr lang="en-US" sz="2000" dirty="0">
                  <a:solidFill>
                    <a:srgbClr val="0070C0"/>
                  </a:solidFill>
                </a:rPr>
                <a:t>Labelled 5mC</a:t>
              </a:r>
            </a:p>
            <a:p>
              <a:pPr algn="ctr"/>
              <a:r>
                <a:rPr lang="en-US" sz="2000" dirty="0">
                  <a:solidFill>
                    <a:srgbClr val="0070C0"/>
                  </a:solidFill>
                </a:rPr>
                <a:t>(“Truth”)</a:t>
              </a:r>
            </a:p>
          </p:txBody>
        </p:sp>
        <p:sp>
          <p:nvSpPr>
            <p:cNvPr id="6" name="TextBox 5">
              <a:extLst>
                <a:ext uri="{FF2B5EF4-FFF2-40B4-BE49-F238E27FC236}">
                  <a16:creationId xmlns:a16="http://schemas.microsoft.com/office/drawing/2014/main" id="{35078D9C-C83F-0240-A4EE-6969BDF7F205}"/>
                </a:ext>
              </a:extLst>
            </p:cNvPr>
            <p:cNvSpPr txBox="1"/>
            <p:nvPr/>
          </p:nvSpPr>
          <p:spPr>
            <a:xfrm>
              <a:off x="3063998" y="864279"/>
              <a:ext cx="1775012" cy="707886"/>
            </a:xfrm>
            <a:prstGeom prst="rect">
              <a:avLst/>
            </a:prstGeom>
            <a:noFill/>
          </p:spPr>
          <p:txBody>
            <a:bodyPr wrap="square" rtlCol="0">
              <a:spAutoFit/>
            </a:bodyPr>
            <a:lstStyle/>
            <a:p>
              <a:pPr algn="ctr"/>
              <a:r>
                <a:rPr lang="en-US" sz="2000" dirty="0">
                  <a:solidFill>
                    <a:srgbClr val="C00000"/>
                  </a:solidFill>
                </a:rPr>
                <a:t>Called 5mC </a:t>
              </a:r>
            </a:p>
            <a:p>
              <a:pPr algn="ctr"/>
              <a:r>
                <a:rPr lang="en-US" sz="2000" dirty="0">
                  <a:solidFill>
                    <a:srgbClr val="C00000"/>
                  </a:solidFill>
                </a:rPr>
                <a:t>(SINGLE mode)</a:t>
              </a:r>
            </a:p>
          </p:txBody>
        </p:sp>
        <p:sp>
          <p:nvSpPr>
            <p:cNvPr id="7" name="TextBox 6">
              <a:extLst>
                <a:ext uri="{FF2B5EF4-FFF2-40B4-BE49-F238E27FC236}">
                  <a16:creationId xmlns:a16="http://schemas.microsoft.com/office/drawing/2014/main" id="{ED76D0E9-68FE-914B-A3A6-7C5ADEA8A9D3}"/>
                </a:ext>
              </a:extLst>
            </p:cNvPr>
            <p:cNvSpPr txBox="1"/>
            <p:nvPr/>
          </p:nvSpPr>
          <p:spPr>
            <a:xfrm>
              <a:off x="2604542" y="2982025"/>
              <a:ext cx="1297644" cy="461665"/>
            </a:xfrm>
            <a:prstGeom prst="rect">
              <a:avLst/>
            </a:prstGeom>
            <a:noFill/>
          </p:spPr>
          <p:txBody>
            <a:bodyPr wrap="square" rtlCol="0">
              <a:spAutoFit/>
            </a:bodyPr>
            <a:lstStyle/>
            <a:p>
              <a:r>
                <a:rPr lang="en-GB" sz="2400" b="1" dirty="0">
                  <a:solidFill>
                    <a:schemeClr val="bg1"/>
                  </a:solidFill>
                </a:rPr>
                <a:t>678,734</a:t>
              </a:r>
            </a:p>
          </p:txBody>
        </p:sp>
        <p:sp>
          <p:nvSpPr>
            <p:cNvPr id="8" name="TextBox 7">
              <a:extLst>
                <a:ext uri="{FF2B5EF4-FFF2-40B4-BE49-F238E27FC236}">
                  <a16:creationId xmlns:a16="http://schemas.microsoft.com/office/drawing/2014/main" id="{67E77959-7EE1-784F-A461-CD5D85925D3C}"/>
                </a:ext>
              </a:extLst>
            </p:cNvPr>
            <p:cNvSpPr txBox="1"/>
            <p:nvPr/>
          </p:nvSpPr>
          <p:spPr>
            <a:xfrm>
              <a:off x="1330091" y="3051124"/>
              <a:ext cx="1129554" cy="400110"/>
            </a:xfrm>
            <a:prstGeom prst="rect">
              <a:avLst/>
            </a:prstGeom>
            <a:noFill/>
          </p:spPr>
          <p:txBody>
            <a:bodyPr wrap="square" rtlCol="0">
              <a:spAutoFit/>
            </a:bodyPr>
            <a:lstStyle/>
            <a:p>
              <a:r>
                <a:rPr lang="en-GB" sz="2000" dirty="0">
                  <a:solidFill>
                    <a:schemeClr val="bg1"/>
                  </a:solidFill>
                </a:rPr>
                <a:t>120,533</a:t>
              </a:r>
            </a:p>
          </p:txBody>
        </p:sp>
        <p:sp>
          <p:nvSpPr>
            <p:cNvPr id="9" name="TextBox 8">
              <a:extLst>
                <a:ext uri="{FF2B5EF4-FFF2-40B4-BE49-F238E27FC236}">
                  <a16:creationId xmlns:a16="http://schemas.microsoft.com/office/drawing/2014/main" id="{ADC0FF42-D632-E244-8FAF-C410DF1A5D7F}"/>
                </a:ext>
              </a:extLst>
            </p:cNvPr>
            <p:cNvSpPr txBox="1"/>
            <p:nvPr/>
          </p:nvSpPr>
          <p:spPr>
            <a:xfrm>
              <a:off x="4248844" y="2955676"/>
              <a:ext cx="1129554" cy="400110"/>
            </a:xfrm>
            <a:prstGeom prst="rect">
              <a:avLst/>
            </a:prstGeom>
            <a:noFill/>
          </p:spPr>
          <p:txBody>
            <a:bodyPr wrap="square" rtlCol="0">
              <a:spAutoFit/>
            </a:bodyPr>
            <a:lstStyle/>
            <a:p>
              <a:r>
                <a:rPr lang="en-GB" sz="2000" dirty="0">
                  <a:solidFill>
                    <a:schemeClr val="bg1"/>
                  </a:solidFill>
                </a:rPr>
                <a:t>738,867</a:t>
              </a:r>
            </a:p>
          </p:txBody>
        </p:sp>
        <p:cxnSp>
          <p:nvCxnSpPr>
            <p:cNvPr id="10" name="Straight Arrow Connector 9">
              <a:extLst>
                <a:ext uri="{FF2B5EF4-FFF2-40B4-BE49-F238E27FC236}">
                  <a16:creationId xmlns:a16="http://schemas.microsoft.com/office/drawing/2014/main" id="{1CC0B055-560E-5643-995D-DCB1C7D08696}"/>
                </a:ext>
              </a:extLst>
            </p:cNvPr>
            <p:cNvCxnSpPr>
              <a:cxnSpLocks/>
            </p:cNvCxnSpPr>
            <p:nvPr/>
          </p:nvCxnSpPr>
          <p:spPr>
            <a:xfrm>
              <a:off x="1406230" y="5109882"/>
              <a:ext cx="2615224" cy="0"/>
            </a:xfrm>
            <a:prstGeom prst="straightConnector1">
              <a:avLst/>
            </a:prstGeom>
            <a:ln w="38100">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E3725E19-A616-7F44-9FDA-E18DD0FD9775}"/>
                </a:ext>
              </a:extLst>
            </p:cNvPr>
            <p:cNvCxnSpPr>
              <a:cxnSpLocks/>
            </p:cNvCxnSpPr>
            <p:nvPr/>
          </p:nvCxnSpPr>
          <p:spPr>
            <a:xfrm>
              <a:off x="2572258" y="5625335"/>
              <a:ext cx="2758492" cy="0"/>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5F6ECEC3-BFF3-5349-86E4-AB3F4B060ACA}"/>
                </a:ext>
              </a:extLst>
            </p:cNvPr>
            <p:cNvSpPr txBox="1"/>
            <p:nvPr/>
          </p:nvSpPr>
          <p:spPr>
            <a:xfrm>
              <a:off x="2096675" y="4661673"/>
              <a:ext cx="1297644" cy="461665"/>
            </a:xfrm>
            <a:prstGeom prst="rect">
              <a:avLst/>
            </a:prstGeom>
            <a:noFill/>
          </p:spPr>
          <p:txBody>
            <a:bodyPr wrap="square" rtlCol="0">
              <a:spAutoFit/>
            </a:bodyPr>
            <a:lstStyle/>
            <a:p>
              <a:r>
                <a:rPr lang="en-GB" sz="2400" dirty="0">
                  <a:solidFill>
                    <a:srgbClr val="0070C0"/>
                  </a:solidFill>
                </a:rPr>
                <a:t>799,267</a:t>
              </a:r>
            </a:p>
          </p:txBody>
        </p:sp>
        <p:sp>
          <p:nvSpPr>
            <p:cNvPr id="13" name="TextBox 12">
              <a:extLst>
                <a:ext uri="{FF2B5EF4-FFF2-40B4-BE49-F238E27FC236}">
                  <a16:creationId xmlns:a16="http://schemas.microsoft.com/office/drawing/2014/main" id="{F965F988-08C2-B54B-8CDF-9588C117ACCB}"/>
                </a:ext>
              </a:extLst>
            </p:cNvPr>
            <p:cNvSpPr txBox="1"/>
            <p:nvPr/>
          </p:nvSpPr>
          <p:spPr>
            <a:xfrm>
              <a:off x="3394319" y="5178810"/>
              <a:ext cx="1459058" cy="461665"/>
            </a:xfrm>
            <a:prstGeom prst="rect">
              <a:avLst/>
            </a:prstGeom>
            <a:noFill/>
          </p:spPr>
          <p:txBody>
            <a:bodyPr wrap="square" rtlCol="0">
              <a:spAutoFit/>
            </a:bodyPr>
            <a:lstStyle/>
            <a:p>
              <a:r>
                <a:rPr lang="en-GB" sz="2400" dirty="0">
                  <a:solidFill>
                    <a:srgbClr val="C00000"/>
                  </a:solidFill>
                </a:rPr>
                <a:t>1,417,601</a:t>
              </a:r>
            </a:p>
          </p:txBody>
        </p:sp>
        <p:sp>
          <p:nvSpPr>
            <p:cNvPr id="14" name="TextBox 13">
              <a:extLst>
                <a:ext uri="{FF2B5EF4-FFF2-40B4-BE49-F238E27FC236}">
                  <a16:creationId xmlns:a16="http://schemas.microsoft.com/office/drawing/2014/main" id="{8AE4EB63-992D-C541-B14A-2ABC92549C6D}"/>
                </a:ext>
              </a:extLst>
            </p:cNvPr>
            <p:cNvSpPr txBox="1"/>
            <p:nvPr/>
          </p:nvSpPr>
          <p:spPr>
            <a:xfrm>
              <a:off x="419958" y="163655"/>
              <a:ext cx="6446461" cy="400110"/>
            </a:xfrm>
            <a:prstGeom prst="rect">
              <a:avLst/>
            </a:prstGeom>
            <a:solidFill>
              <a:schemeClr val="bg1">
                <a:lumMod val="85000"/>
              </a:schemeClr>
            </a:solidFill>
          </p:spPr>
          <p:txBody>
            <a:bodyPr wrap="square" rtlCol="0">
              <a:spAutoFit/>
            </a:bodyPr>
            <a:lstStyle/>
            <a:p>
              <a:r>
                <a:rPr lang="en-US" sz="2000" dirty="0">
                  <a:latin typeface="Times New Roman" panose="02020603050405020304" pitchFamily="18" charset="0"/>
                  <a:cs typeface="Times New Roman" panose="02020603050405020304" pitchFamily="18" charset="0"/>
                </a:rPr>
                <a:t>High confidence mods (TRUTH generated by nanopore </a:t>
              </a:r>
              <a:r>
                <a:rPr lang="en-US" sz="2000" dirty="0" err="1">
                  <a:latin typeface="Times New Roman" panose="02020603050405020304" pitchFamily="18" charset="0"/>
                  <a:cs typeface="Times New Roman" panose="02020603050405020304" pitchFamily="18" charset="0"/>
                </a:rPr>
                <a:t>seq</a:t>
              </a:r>
              <a:r>
                <a:rPr lang="en-US" sz="2000" dirty="0">
                  <a:latin typeface="Times New Roman" panose="02020603050405020304" pitchFamily="18" charset="0"/>
                  <a:cs typeface="Times New Roman" panose="02020603050405020304" pitchFamily="18" charset="0"/>
                </a:rPr>
                <a:t>) </a:t>
              </a:r>
            </a:p>
          </p:txBody>
        </p:sp>
      </p:grpSp>
      <p:grpSp>
        <p:nvGrpSpPr>
          <p:cNvPr id="15" name="Group 14">
            <a:extLst>
              <a:ext uri="{FF2B5EF4-FFF2-40B4-BE49-F238E27FC236}">
                <a16:creationId xmlns:a16="http://schemas.microsoft.com/office/drawing/2014/main" id="{6C867F41-7CCC-9A41-8BD6-057096A907E2}"/>
              </a:ext>
            </a:extLst>
          </p:cNvPr>
          <p:cNvGrpSpPr/>
          <p:nvPr/>
        </p:nvGrpSpPr>
        <p:grpSpPr>
          <a:xfrm>
            <a:off x="7318550" y="953868"/>
            <a:ext cx="4181634" cy="4764225"/>
            <a:chOff x="7413424" y="852146"/>
            <a:chExt cx="4181634" cy="4764225"/>
          </a:xfrm>
        </p:grpSpPr>
        <p:sp>
          <p:nvSpPr>
            <p:cNvPr id="16" name="Oval 15">
              <a:extLst>
                <a:ext uri="{FF2B5EF4-FFF2-40B4-BE49-F238E27FC236}">
                  <a16:creationId xmlns:a16="http://schemas.microsoft.com/office/drawing/2014/main" id="{853DC8EB-6EE6-ED4C-95F6-80DB04DFBC6A}"/>
                </a:ext>
              </a:extLst>
            </p:cNvPr>
            <p:cNvSpPr/>
            <p:nvPr/>
          </p:nvSpPr>
          <p:spPr>
            <a:xfrm>
              <a:off x="7413424" y="2045219"/>
              <a:ext cx="2864224" cy="2478186"/>
            </a:xfrm>
            <a:prstGeom prst="ellipse">
              <a:avLst/>
            </a:prstGeom>
            <a:solidFill>
              <a:srgbClr val="0070C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46C5DC6C-7B07-914B-8C9B-4D90B30BFC07}"/>
                </a:ext>
              </a:extLst>
            </p:cNvPr>
            <p:cNvSpPr/>
            <p:nvPr/>
          </p:nvSpPr>
          <p:spPr>
            <a:xfrm>
              <a:off x="8515681" y="1624041"/>
              <a:ext cx="3079377" cy="3092824"/>
            </a:xfrm>
            <a:prstGeom prst="ellipse">
              <a:avLst/>
            </a:prstGeom>
            <a:solidFill>
              <a:schemeClr val="accent6">
                <a:lumMod val="5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DA388C13-4C9A-8342-96D2-E336B9711061}"/>
                </a:ext>
              </a:extLst>
            </p:cNvPr>
            <p:cNvSpPr txBox="1"/>
            <p:nvPr/>
          </p:nvSpPr>
          <p:spPr>
            <a:xfrm>
              <a:off x="7532310" y="1300360"/>
              <a:ext cx="1600200" cy="707886"/>
            </a:xfrm>
            <a:prstGeom prst="rect">
              <a:avLst/>
            </a:prstGeom>
            <a:noFill/>
          </p:spPr>
          <p:txBody>
            <a:bodyPr wrap="square" rtlCol="0">
              <a:spAutoFit/>
            </a:bodyPr>
            <a:lstStyle/>
            <a:p>
              <a:pPr algn="ctr"/>
              <a:r>
                <a:rPr lang="en-US" sz="2000" dirty="0">
                  <a:solidFill>
                    <a:srgbClr val="0070C0"/>
                  </a:solidFill>
                </a:rPr>
                <a:t>Labelled 5mC</a:t>
              </a:r>
            </a:p>
            <a:p>
              <a:pPr algn="ctr"/>
              <a:r>
                <a:rPr lang="en-US" sz="2000" dirty="0">
                  <a:solidFill>
                    <a:srgbClr val="0070C0"/>
                  </a:solidFill>
                </a:rPr>
                <a:t>(“Truth”)</a:t>
              </a:r>
            </a:p>
          </p:txBody>
        </p:sp>
        <p:sp>
          <p:nvSpPr>
            <p:cNvPr id="19" name="TextBox 18">
              <a:extLst>
                <a:ext uri="{FF2B5EF4-FFF2-40B4-BE49-F238E27FC236}">
                  <a16:creationId xmlns:a16="http://schemas.microsoft.com/office/drawing/2014/main" id="{933D88A1-D4DF-5A4A-8105-8827F64C067C}"/>
                </a:ext>
              </a:extLst>
            </p:cNvPr>
            <p:cNvSpPr txBox="1"/>
            <p:nvPr/>
          </p:nvSpPr>
          <p:spPr>
            <a:xfrm>
              <a:off x="9359511" y="852146"/>
              <a:ext cx="1775012" cy="707886"/>
            </a:xfrm>
            <a:prstGeom prst="rect">
              <a:avLst/>
            </a:prstGeom>
            <a:noFill/>
          </p:spPr>
          <p:txBody>
            <a:bodyPr wrap="square" rtlCol="0">
              <a:spAutoFit/>
            </a:bodyPr>
            <a:lstStyle/>
            <a:p>
              <a:pPr algn="ctr"/>
              <a:r>
                <a:rPr lang="en-US" sz="2000" dirty="0">
                  <a:solidFill>
                    <a:schemeClr val="accent6">
                      <a:lumMod val="50000"/>
                    </a:schemeClr>
                  </a:solidFill>
                </a:rPr>
                <a:t>Called 5mC </a:t>
              </a:r>
            </a:p>
            <a:p>
              <a:pPr algn="ctr"/>
              <a:r>
                <a:rPr lang="en-US" sz="2000" dirty="0">
                  <a:solidFill>
                    <a:schemeClr val="accent6">
                      <a:lumMod val="50000"/>
                    </a:schemeClr>
                  </a:solidFill>
                </a:rPr>
                <a:t>(DUAL mode)</a:t>
              </a:r>
            </a:p>
          </p:txBody>
        </p:sp>
        <p:sp>
          <p:nvSpPr>
            <p:cNvPr id="20" name="TextBox 19">
              <a:extLst>
                <a:ext uri="{FF2B5EF4-FFF2-40B4-BE49-F238E27FC236}">
                  <a16:creationId xmlns:a16="http://schemas.microsoft.com/office/drawing/2014/main" id="{4A09ED5C-C14A-8643-A078-3557A187F0B1}"/>
                </a:ext>
              </a:extLst>
            </p:cNvPr>
            <p:cNvSpPr txBox="1"/>
            <p:nvPr/>
          </p:nvSpPr>
          <p:spPr>
            <a:xfrm>
              <a:off x="8780413" y="3020716"/>
              <a:ext cx="1297644" cy="461665"/>
            </a:xfrm>
            <a:prstGeom prst="rect">
              <a:avLst/>
            </a:prstGeom>
            <a:noFill/>
          </p:spPr>
          <p:txBody>
            <a:bodyPr wrap="square" rtlCol="0">
              <a:spAutoFit/>
            </a:bodyPr>
            <a:lstStyle/>
            <a:p>
              <a:r>
                <a:rPr lang="en-GB" sz="2400" b="1" dirty="0">
                  <a:solidFill>
                    <a:schemeClr val="bg1"/>
                  </a:solidFill>
                </a:rPr>
                <a:t>593,573</a:t>
              </a:r>
            </a:p>
          </p:txBody>
        </p:sp>
        <p:sp>
          <p:nvSpPr>
            <p:cNvPr id="21" name="TextBox 20">
              <a:extLst>
                <a:ext uri="{FF2B5EF4-FFF2-40B4-BE49-F238E27FC236}">
                  <a16:creationId xmlns:a16="http://schemas.microsoft.com/office/drawing/2014/main" id="{4581736E-80F1-9541-942C-EB112AEC7321}"/>
                </a:ext>
              </a:extLst>
            </p:cNvPr>
            <p:cNvSpPr txBox="1"/>
            <p:nvPr/>
          </p:nvSpPr>
          <p:spPr>
            <a:xfrm>
              <a:off x="7451269" y="3082271"/>
              <a:ext cx="1129554" cy="400110"/>
            </a:xfrm>
            <a:prstGeom prst="rect">
              <a:avLst/>
            </a:prstGeom>
            <a:noFill/>
          </p:spPr>
          <p:txBody>
            <a:bodyPr wrap="square" rtlCol="0">
              <a:spAutoFit/>
            </a:bodyPr>
            <a:lstStyle/>
            <a:p>
              <a:r>
                <a:rPr lang="en-GB" sz="2000" dirty="0">
                  <a:solidFill>
                    <a:schemeClr val="bg1"/>
                  </a:solidFill>
                </a:rPr>
                <a:t>205,694</a:t>
              </a:r>
            </a:p>
          </p:txBody>
        </p:sp>
        <p:sp>
          <p:nvSpPr>
            <p:cNvPr id="22" name="TextBox 21">
              <a:extLst>
                <a:ext uri="{FF2B5EF4-FFF2-40B4-BE49-F238E27FC236}">
                  <a16:creationId xmlns:a16="http://schemas.microsoft.com/office/drawing/2014/main" id="{63B5319F-9E0C-9B41-8164-C1715DD634DC}"/>
                </a:ext>
              </a:extLst>
            </p:cNvPr>
            <p:cNvSpPr txBox="1"/>
            <p:nvPr/>
          </p:nvSpPr>
          <p:spPr>
            <a:xfrm>
              <a:off x="10381324" y="2791594"/>
              <a:ext cx="1129554" cy="400110"/>
            </a:xfrm>
            <a:prstGeom prst="rect">
              <a:avLst/>
            </a:prstGeom>
            <a:noFill/>
          </p:spPr>
          <p:txBody>
            <a:bodyPr wrap="square" rtlCol="0">
              <a:spAutoFit/>
            </a:bodyPr>
            <a:lstStyle/>
            <a:p>
              <a:r>
                <a:rPr lang="en-GB" sz="2000" dirty="0">
                  <a:solidFill>
                    <a:schemeClr val="bg1"/>
                  </a:solidFill>
                </a:rPr>
                <a:t>664,864</a:t>
              </a:r>
            </a:p>
          </p:txBody>
        </p:sp>
        <p:cxnSp>
          <p:nvCxnSpPr>
            <p:cNvPr id="23" name="Straight Arrow Connector 22">
              <a:extLst>
                <a:ext uri="{FF2B5EF4-FFF2-40B4-BE49-F238E27FC236}">
                  <a16:creationId xmlns:a16="http://schemas.microsoft.com/office/drawing/2014/main" id="{2EC3FC54-366A-3D41-AE54-3AFFD868ACC3}"/>
                </a:ext>
              </a:extLst>
            </p:cNvPr>
            <p:cNvCxnSpPr>
              <a:cxnSpLocks/>
            </p:cNvCxnSpPr>
            <p:nvPr/>
          </p:nvCxnSpPr>
          <p:spPr>
            <a:xfrm>
              <a:off x="7560200" y="5100918"/>
              <a:ext cx="2517857" cy="0"/>
            </a:xfrm>
            <a:prstGeom prst="straightConnector1">
              <a:avLst/>
            </a:prstGeom>
            <a:ln w="38100">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5256D985-E394-4F46-BE23-A5209B6DAC19}"/>
                </a:ext>
              </a:extLst>
            </p:cNvPr>
            <p:cNvCxnSpPr>
              <a:cxnSpLocks/>
            </p:cNvCxnSpPr>
            <p:nvPr/>
          </p:nvCxnSpPr>
          <p:spPr>
            <a:xfrm>
              <a:off x="8328211" y="5589494"/>
              <a:ext cx="3182667" cy="0"/>
            </a:xfrm>
            <a:prstGeom prst="straightConnector1">
              <a:avLst/>
            </a:prstGeom>
            <a:ln w="38100">
              <a:solidFill>
                <a:schemeClr val="accent6">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7E8A455C-94DB-DD4B-8752-C06380A4185F}"/>
                </a:ext>
              </a:extLst>
            </p:cNvPr>
            <p:cNvSpPr txBox="1"/>
            <p:nvPr/>
          </p:nvSpPr>
          <p:spPr>
            <a:xfrm>
              <a:off x="8308605" y="4681801"/>
              <a:ext cx="1297644" cy="461665"/>
            </a:xfrm>
            <a:prstGeom prst="rect">
              <a:avLst/>
            </a:prstGeom>
            <a:noFill/>
          </p:spPr>
          <p:txBody>
            <a:bodyPr wrap="square" rtlCol="0">
              <a:spAutoFit/>
            </a:bodyPr>
            <a:lstStyle/>
            <a:p>
              <a:r>
                <a:rPr lang="en-GB" sz="2400" dirty="0">
                  <a:solidFill>
                    <a:srgbClr val="0070C0"/>
                  </a:solidFill>
                </a:rPr>
                <a:t>799,267</a:t>
              </a:r>
            </a:p>
          </p:txBody>
        </p:sp>
        <p:sp>
          <p:nvSpPr>
            <p:cNvPr id="26" name="TextBox 25">
              <a:extLst>
                <a:ext uri="{FF2B5EF4-FFF2-40B4-BE49-F238E27FC236}">
                  <a16:creationId xmlns:a16="http://schemas.microsoft.com/office/drawing/2014/main" id="{0395C9EC-E561-9E41-BF2E-054CCE75F59A}"/>
                </a:ext>
              </a:extLst>
            </p:cNvPr>
            <p:cNvSpPr txBox="1"/>
            <p:nvPr/>
          </p:nvSpPr>
          <p:spPr>
            <a:xfrm>
              <a:off x="9606249" y="5154706"/>
              <a:ext cx="1434921" cy="461665"/>
            </a:xfrm>
            <a:prstGeom prst="rect">
              <a:avLst/>
            </a:prstGeom>
            <a:noFill/>
          </p:spPr>
          <p:txBody>
            <a:bodyPr wrap="square" rtlCol="0">
              <a:spAutoFit/>
            </a:bodyPr>
            <a:lstStyle/>
            <a:p>
              <a:r>
                <a:rPr lang="en-GB" sz="2400" dirty="0">
                  <a:solidFill>
                    <a:schemeClr val="accent6">
                      <a:lumMod val="50000"/>
                    </a:schemeClr>
                  </a:solidFill>
                </a:rPr>
                <a:t>1,258,437</a:t>
              </a:r>
            </a:p>
          </p:txBody>
        </p:sp>
      </p:grpSp>
      <p:sp>
        <p:nvSpPr>
          <p:cNvPr id="34" name="TextBox 33">
            <a:extLst>
              <a:ext uri="{FF2B5EF4-FFF2-40B4-BE49-F238E27FC236}">
                <a16:creationId xmlns:a16="http://schemas.microsoft.com/office/drawing/2014/main" id="{21F2EC18-994F-794B-8497-038CC9F81091}"/>
              </a:ext>
            </a:extLst>
          </p:cNvPr>
          <p:cNvSpPr txBox="1"/>
          <p:nvPr/>
        </p:nvSpPr>
        <p:spPr>
          <a:xfrm>
            <a:off x="5486822" y="2606432"/>
            <a:ext cx="1544183" cy="1631216"/>
          </a:xfrm>
          <a:prstGeom prst="rect">
            <a:avLst/>
          </a:prstGeom>
          <a:solidFill>
            <a:schemeClr val="accent4">
              <a:lumMod val="40000"/>
              <a:lumOff val="60000"/>
            </a:schemeClr>
          </a:solidFill>
        </p:spPr>
        <p:txBody>
          <a:bodyPr wrap="square" rtlCol="0">
            <a:spAutoFit/>
          </a:bodyPr>
          <a:lstStyle/>
          <a:p>
            <a:pPr algn="ctr"/>
            <a:r>
              <a:rPr lang="en-US" sz="2000" dirty="0"/>
              <a:t>PPV(single) = 0.478</a:t>
            </a:r>
          </a:p>
          <a:p>
            <a:pPr algn="ctr"/>
            <a:r>
              <a:rPr lang="en-US" sz="2000" dirty="0"/>
              <a:t>&gt;</a:t>
            </a:r>
          </a:p>
          <a:p>
            <a:pPr algn="ctr"/>
            <a:r>
              <a:rPr lang="en-US" sz="2000" dirty="0"/>
              <a:t>PPV(dual) = 0.472</a:t>
            </a:r>
          </a:p>
        </p:txBody>
      </p:sp>
      <p:pic>
        <p:nvPicPr>
          <p:cNvPr id="35" name="Google Shape;153;p16">
            <a:extLst>
              <a:ext uri="{FF2B5EF4-FFF2-40B4-BE49-F238E27FC236}">
                <a16:creationId xmlns:a16="http://schemas.microsoft.com/office/drawing/2014/main" id="{8617A073-E534-1646-B67B-42DFA31AD038}"/>
              </a:ext>
            </a:extLst>
          </p:cNvPr>
          <p:cNvPicPr preferRelativeResize="0"/>
          <p:nvPr/>
        </p:nvPicPr>
        <p:blipFill>
          <a:blip r:embed="rId2">
            <a:alphaModFix/>
          </a:blip>
          <a:stretch>
            <a:fillRect/>
          </a:stretch>
        </p:blipFill>
        <p:spPr>
          <a:xfrm>
            <a:off x="9725361" y="6126005"/>
            <a:ext cx="2466639" cy="733391"/>
          </a:xfrm>
          <a:prstGeom prst="rect">
            <a:avLst/>
          </a:prstGeom>
          <a:noFill/>
          <a:ln>
            <a:noFill/>
          </a:ln>
        </p:spPr>
      </p:pic>
    </p:spTree>
    <p:extLst>
      <p:ext uri="{BB962C8B-B14F-4D97-AF65-F5344CB8AC3E}">
        <p14:creationId xmlns:p14="http://schemas.microsoft.com/office/powerpoint/2010/main" val="37292718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36;p14">
            <a:extLst>
              <a:ext uri="{FF2B5EF4-FFF2-40B4-BE49-F238E27FC236}">
                <a16:creationId xmlns:a16="http://schemas.microsoft.com/office/drawing/2014/main" id="{1C9140EF-45B8-2341-BD12-AD27F45A5A28}"/>
              </a:ext>
            </a:extLst>
          </p:cNvPr>
          <p:cNvSpPr txBox="1"/>
          <p:nvPr/>
        </p:nvSpPr>
        <p:spPr>
          <a:xfrm>
            <a:off x="184197" y="192416"/>
            <a:ext cx="7861797" cy="49241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b="1" dirty="0">
                <a:solidFill>
                  <a:srgbClr val="C00000"/>
                </a:solidFill>
                <a:latin typeface="Times New Roman" panose="02020603050405020304" pitchFamily="18" charset="0"/>
                <a:ea typeface="Georgia"/>
                <a:cs typeface="Times New Roman" panose="02020603050405020304" pitchFamily="18" charset="0"/>
                <a:sym typeface="Georgia"/>
              </a:rPr>
              <a:t>Coming to our original T2T-CHM13, comparing high confidence mods</a:t>
            </a:r>
            <a:endParaRPr sz="2000" b="1" dirty="0">
              <a:solidFill>
                <a:srgbClr val="C00000"/>
              </a:solidFill>
              <a:latin typeface="Times New Roman" panose="02020603050405020304" pitchFamily="18" charset="0"/>
              <a:ea typeface="Georgia"/>
              <a:cs typeface="Times New Roman" panose="02020603050405020304" pitchFamily="18" charset="0"/>
              <a:sym typeface="Georgia"/>
            </a:endParaRPr>
          </a:p>
        </p:txBody>
      </p:sp>
      <p:sp>
        <p:nvSpPr>
          <p:cNvPr id="3" name="Oval 2">
            <a:extLst>
              <a:ext uri="{FF2B5EF4-FFF2-40B4-BE49-F238E27FC236}">
                <a16:creationId xmlns:a16="http://schemas.microsoft.com/office/drawing/2014/main" id="{C1ED318B-5E46-6B4A-A07C-7786C49E03DF}"/>
              </a:ext>
            </a:extLst>
          </p:cNvPr>
          <p:cNvSpPr/>
          <p:nvPr/>
        </p:nvSpPr>
        <p:spPr>
          <a:xfrm>
            <a:off x="4027692" y="1493625"/>
            <a:ext cx="3079377" cy="3092824"/>
          </a:xfrm>
          <a:prstGeom prst="ellipse">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4E9A3D95-8EA3-1B46-990C-FAAD75DE2BF6}"/>
              </a:ext>
            </a:extLst>
          </p:cNvPr>
          <p:cNvSpPr/>
          <p:nvPr/>
        </p:nvSpPr>
        <p:spPr>
          <a:xfrm>
            <a:off x="5150561" y="1715619"/>
            <a:ext cx="2724197" cy="2884267"/>
          </a:xfrm>
          <a:prstGeom prst="ellipse">
            <a:avLst/>
          </a:prstGeom>
          <a:solidFill>
            <a:srgbClr val="FF2F92">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399F38C0-CD80-794B-BB1C-C931FBE9F4A1}"/>
              </a:ext>
            </a:extLst>
          </p:cNvPr>
          <p:cNvSpPr txBox="1"/>
          <p:nvPr/>
        </p:nvSpPr>
        <p:spPr>
          <a:xfrm>
            <a:off x="3260003" y="1239889"/>
            <a:ext cx="1600200" cy="400110"/>
          </a:xfrm>
          <a:prstGeom prst="rect">
            <a:avLst/>
          </a:prstGeom>
          <a:noFill/>
        </p:spPr>
        <p:txBody>
          <a:bodyPr wrap="square" rtlCol="0">
            <a:spAutoFit/>
          </a:bodyPr>
          <a:lstStyle/>
          <a:p>
            <a:pPr algn="ctr"/>
            <a:r>
              <a:rPr lang="en-US" sz="2000" dirty="0">
                <a:solidFill>
                  <a:schemeClr val="accent4">
                    <a:lumMod val="50000"/>
                  </a:schemeClr>
                </a:solidFill>
              </a:rPr>
              <a:t>SINGLE mode</a:t>
            </a:r>
          </a:p>
        </p:txBody>
      </p:sp>
      <p:sp>
        <p:nvSpPr>
          <p:cNvPr id="6" name="TextBox 5">
            <a:extLst>
              <a:ext uri="{FF2B5EF4-FFF2-40B4-BE49-F238E27FC236}">
                <a16:creationId xmlns:a16="http://schemas.microsoft.com/office/drawing/2014/main" id="{1B756382-61AB-9A4E-A9B2-ACAE38B0A1D6}"/>
              </a:ext>
            </a:extLst>
          </p:cNvPr>
          <p:cNvSpPr txBox="1"/>
          <p:nvPr/>
        </p:nvSpPr>
        <p:spPr>
          <a:xfrm>
            <a:off x="6876087" y="1239889"/>
            <a:ext cx="1775012" cy="400110"/>
          </a:xfrm>
          <a:prstGeom prst="rect">
            <a:avLst/>
          </a:prstGeom>
          <a:noFill/>
        </p:spPr>
        <p:txBody>
          <a:bodyPr wrap="square" rtlCol="0">
            <a:spAutoFit/>
          </a:bodyPr>
          <a:lstStyle/>
          <a:p>
            <a:pPr algn="ctr"/>
            <a:r>
              <a:rPr lang="en-US" sz="2000" dirty="0">
                <a:solidFill>
                  <a:srgbClr val="FF2F92"/>
                </a:solidFill>
              </a:rPr>
              <a:t>DUAL mode</a:t>
            </a:r>
          </a:p>
        </p:txBody>
      </p:sp>
      <p:sp>
        <p:nvSpPr>
          <p:cNvPr id="7" name="TextBox 6">
            <a:extLst>
              <a:ext uri="{FF2B5EF4-FFF2-40B4-BE49-F238E27FC236}">
                <a16:creationId xmlns:a16="http://schemas.microsoft.com/office/drawing/2014/main" id="{CD0D1D8E-7ED8-314E-AD01-5F11E1E5A51A}"/>
              </a:ext>
            </a:extLst>
          </p:cNvPr>
          <p:cNvSpPr txBox="1"/>
          <p:nvPr/>
        </p:nvSpPr>
        <p:spPr>
          <a:xfrm>
            <a:off x="5447560" y="2882391"/>
            <a:ext cx="1297644" cy="461665"/>
          </a:xfrm>
          <a:prstGeom prst="rect">
            <a:avLst/>
          </a:prstGeom>
          <a:noFill/>
        </p:spPr>
        <p:txBody>
          <a:bodyPr wrap="square" rtlCol="0">
            <a:spAutoFit/>
          </a:bodyPr>
          <a:lstStyle/>
          <a:p>
            <a:r>
              <a:rPr lang="en-GB" sz="2400" b="1" dirty="0"/>
              <a:t>136,887</a:t>
            </a:r>
          </a:p>
        </p:txBody>
      </p:sp>
      <p:sp>
        <p:nvSpPr>
          <p:cNvPr id="8" name="TextBox 7">
            <a:extLst>
              <a:ext uri="{FF2B5EF4-FFF2-40B4-BE49-F238E27FC236}">
                <a16:creationId xmlns:a16="http://schemas.microsoft.com/office/drawing/2014/main" id="{E0A2CD0C-104F-584A-9250-21FEABBE115C}"/>
              </a:ext>
            </a:extLst>
          </p:cNvPr>
          <p:cNvSpPr txBox="1"/>
          <p:nvPr/>
        </p:nvSpPr>
        <p:spPr>
          <a:xfrm>
            <a:off x="4119705" y="2913169"/>
            <a:ext cx="1129554" cy="400110"/>
          </a:xfrm>
          <a:prstGeom prst="rect">
            <a:avLst/>
          </a:prstGeom>
          <a:noFill/>
        </p:spPr>
        <p:txBody>
          <a:bodyPr wrap="square" rtlCol="0">
            <a:spAutoFit/>
          </a:bodyPr>
          <a:lstStyle/>
          <a:p>
            <a:r>
              <a:rPr lang="en-GB" sz="2000" dirty="0"/>
              <a:t>145,885</a:t>
            </a:r>
          </a:p>
        </p:txBody>
      </p:sp>
      <p:sp>
        <p:nvSpPr>
          <p:cNvPr id="9" name="TextBox 8">
            <a:extLst>
              <a:ext uri="{FF2B5EF4-FFF2-40B4-BE49-F238E27FC236}">
                <a16:creationId xmlns:a16="http://schemas.microsoft.com/office/drawing/2014/main" id="{99966851-C261-9246-B7EE-664CFB0A412B}"/>
              </a:ext>
            </a:extLst>
          </p:cNvPr>
          <p:cNvSpPr txBox="1"/>
          <p:nvPr/>
        </p:nvSpPr>
        <p:spPr>
          <a:xfrm>
            <a:off x="7026770" y="2957697"/>
            <a:ext cx="1129554" cy="400110"/>
          </a:xfrm>
          <a:prstGeom prst="rect">
            <a:avLst/>
          </a:prstGeom>
          <a:noFill/>
        </p:spPr>
        <p:txBody>
          <a:bodyPr wrap="square" rtlCol="0">
            <a:spAutoFit/>
          </a:bodyPr>
          <a:lstStyle/>
          <a:p>
            <a:r>
              <a:rPr lang="en-GB" sz="2000" dirty="0"/>
              <a:t>13,693</a:t>
            </a:r>
          </a:p>
        </p:txBody>
      </p:sp>
      <p:cxnSp>
        <p:nvCxnSpPr>
          <p:cNvPr id="10" name="Straight Arrow Connector 9">
            <a:extLst>
              <a:ext uri="{FF2B5EF4-FFF2-40B4-BE49-F238E27FC236}">
                <a16:creationId xmlns:a16="http://schemas.microsoft.com/office/drawing/2014/main" id="{1AD9BDD1-38A3-2347-BF90-5D1E9525C4E5}"/>
              </a:ext>
            </a:extLst>
          </p:cNvPr>
          <p:cNvCxnSpPr>
            <a:cxnSpLocks/>
          </p:cNvCxnSpPr>
          <p:nvPr/>
        </p:nvCxnSpPr>
        <p:spPr>
          <a:xfrm>
            <a:off x="4115096" y="5178119"/>
            <a:ext cx="2776820" cy="0"/>
          </a:xfrm>
          <a:prstGeom prst="straightConnector1">
            <a:avLst/>
          </a:prstGeom>
          <a:ln w="38100">
            <a:solidFill>
              <a:schemeClr val="accent4">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D30E2A44-B0AA-DA4C-AF12-2D206EB07F79}"/>
              </a:ext>
            </a:extLst>
          </p:cNvPr>
          <p:cNvCxnSpPr>
            <a:cxnSpLocks/>
          </p:cNvCxnSpPr>
          <p:nvPr/>
        </p:nvCxnSpPr>
        <p:spPr>
          <a:xfrm>
            <a:off x="5358948" y="5666695"/>
            <a:ext cx="2515810" cy="0"/>
          </a:xfrm>
          <a:prstGeom prst="straightConnector1">
            <a:avLst/>
          </a:prstGeom>
          <a:ln w="38100">
            <a:solidFill>
              <a:srgbClr val="FF2F92"/>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0226837B-4A8D-5949-B28F-C3F4F560A3A3}"/>
              </a:ext>
            </a:extLst>
          </p:cNvPr>
          <p:cNvSpPr txBox="1"/>
          <p:nvPr/>
        </p:nvSpPr>
        <p:spPr>
          <a:xfrm>
            <a:off x="4710126" y="4757958"/>
            <a:ext cx="1297644" cy="461665"/>
          </a:xfrm>
          <a:prstGeom prst="rect">
            <a:avLst/>
          </a:prstGeom>
          <a:noFill/>
        </p:spPr>
        <p:txBody>
          <a:bodyPr wrap="square" rtlCol="0">
            <a:spAutoFit/>
          </a:bodyPr>
          <a:lstStyle/>
          <a:p>
            <a:r>
              <a:rPr lang="en-GB" sz="2400" dirty="0">
                <a:solidFill>
                  <a:schemeClr val="accent4">
                    <a:lumMod val="50000"/>
                  </a:schemeClr>
                </a:solidFill>
              </a:rPr>
              <a:t>282,772</a:t>
            </a:r>
          </a:p>
        </p:txBody>
      </p:sp>
      <p:sp>
        <p:nvSpPr>
          <p:cNvPr id="13" name="TextBox 12">
            <a:extLst>
              <a:ext uri="{FF2B5EF4-FFF2-40B4-BE49-F238E27FC236}">
                <a16:creationId xmlns:a16="http://schemas.microsoft.com/office/drawing/2014/main" id="{F94E005A-1729-404C-886A-1B05273EFBA7}"/>
              </a:ext>
            </a:extLst>
          </p:cNvPr>
          <p:cNvSpPr txBox="1"/>
          <p:nvPr/>
        </p:nvSpPr>
        <p:spPr>
          <a:xfrm>
            <a:off x="6106936" y="5231907"/>
            <a:ext cx="1297644" cy="461665"/>
          </a:xfrm>
          <a:prstGeom prst="rect">
            <a:avLst/>
          </a:prstGeom>
          <a:noFill/>
        </p:spPr>
        <p:txBody>
          <a:bodyPr wrap="square" rtlCol="0">
            <a:spAutoFit/>
          </a:bodyPr>
          <a:lstStyle/>
          <a:p>
            <a:r>
              <a:rPr lang="en-GB" sz="2400" dirty="0">
                <a:solidFill>
                  <a:srgbClr val="FF2F92"/>
                </a:solidFill>
              </a:rPr>
              <a:t>150,580</a:t>
            </a:r>
          </a:p>
        </p:txBody>
      </p:sp>
      <p:pic>
        <p:nvPicPr>
          <p:cNvPr id="14" name="Google Shape;153;p16">
            <a:extLst>
              <a:ext uri="{FF2B5EF4-FFF2-40B4-BE49-F238E27FC236}">
                <a16:creationId xmlns:a16="http://schemas.microsoft.com/office/drawing/2014/main" id="{ECEA20B9-04FE-0E4F-84CF-A51E22CFEB58}"/>
              </a:ext>
            </a:extLst>
          </p:cNvPr>
          <p:cNvPicPr preferRelativeResize="0"/>
          <p:nvPr/>
        </p:nvPicPr>
        <p:blipFill>
          <a:blip r:embed="rId3">
            <a:alphaModFix/>
          </a:blip>
          <a:stretch>
            <a:fillRect/>
          </a:stretch>
        </p:blipFill>
        <p:spPr>
          <a:xfrm>
            <a:off x="9725361" y="6126005"/>
            <a:ext cx="2466639" cy="733391"/>
          </a:xfrm>
          <a:prstGeom prst="rect">
            <a:avLst/>
          </a:prstGeom>
          <a:noFill/>
          <a:ln>
            <a:noFill/>
          </a:ln>
        </p:spPr>
      </p:pic>
    </p:spTree>
    <p:extLst>
      <p:ext uri="{BB962C8B-B14F-4D97-AF65-F5344CB8AC3E}">
        <p14:creationId xmlns:p14="http://schemas.microsoft.com/office/powerpoint/2010/main" val="1134299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p:bldP spid="6" grpId="0"/>
      <p:bldP spid="7" grpId="0"/>
      <p:bldP spid="8" grpId="0"/>
      <p:bldP spid="9" grpId="0"/>
      <p:bldP spid="12" grpId="0"/>
      <p:bldP spid="1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EC2F3E78-F117-134E-B77A-22238B440B5C}"/>
              </a:ext>
            </a:extLst>
          </p:cNvPr>
          <p:cNvPicPr>
            <a:picLocks noChangeAspect="1"/>
          </p:cNvPicPr>
          <p:nvPr/>
        </p:nvPicPr>
        <p:blipFill>
          <a:blip r:embed="rId3"/>
          <a:stretch>
            <a:fillRect/>
          </a:stretch>
        </p:blipFill>
        <p:spPr>
          <a:xfrm>
            <a:off x="0" y="101597"/>
            <a:ext cx="12184704" cy="6429829"/>
          </a:xfrm>
          <a:prstGeom prst="rect">
            <a:avLst/>
          </a:prstGeom>
        </p:spPr>
      </p:pic>
      <p:cxnSp>
        <p:nvCxnSpPr>
          <p:cNvPr id="27" name="Straight Arrow Connector 26">
            <a:extLst>
              <a:ext uri="{FF2B5EF4-FFF2-40B4-BE49-F238E27FC236}">
                <a16:creationId xmlns:a16="http://schemas.microsoft.com/office/drawing/2014/main" id="{900F596B-0607-3041-BAAC-360E769A72D8}"/>
              </a:ext>
            </a:extLst>
          </p:cNvPr>
          <p:cNvCxnSpPr>
            <a:cxnSpLocks/>
          </p:cNvCxnSpPr>
          <p:nvPr/>
        </p:nvCxnSpPr>
        <p:spPr>
          <a:xfrm>
            <a:off x="1175657" y="1036987"/>
            <a:ext cx="2757714" cy="167698"/>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28" name="TextBox 27">
            <a:extLst>
              <a:ext uri="{FF2B5EF4-FFF2-40B4-BE49-F238E27FC236}">
                <a16:creationId xmlns:a16="http://schemas.microsoft.com/office/drawing/2014/main" id="{0ED9D966-6F3E-7A42-B6FE-C4E93530376E}"/>
              </a:ext>
            </a:extLst>
          </p:cNvPr>
          <p:cNvSpPr txBox="1"/>
          <p:nvPr/>
        </p:nvSpPr>
        <p:spPr>
          <a:xfrm>
            <a:off x="58059" y="513767"/>
            <a:ext cx="1407886" cy="523220"/>
          </a:xfrm>
          <a:prstGeom prst="rect">
            <a:avLst/>
          </a:prstGeom>
          <a:solidFill>
            <a:schemeClr val="accent2">
              <a:lumMod val="40000"/>
              <a:lumOff val="60000"/>
            </a:schemeClr>
          </a:solidFill>
        </p:spPr>
        <p:txBody>
          <a:bodyPr wrap="square" rtlCol="0">
            <a:spAutoFit/>
          </a:bodyPr>
          <a:lstStyle/>
          <a:p>
            <a:r>
              <a:rPr lang="en-US" sz="1400" dirty="0">
                <a:latin typeface="Times New Roman" panose="02020603050405020304" pitchFamily="18" charset="0"/>
                <a:cs typeface="Times New Roman" panose="02020603050405020304" pitchFamily="18" charset="0"/>
              </a:rPr>
              <a:t>High confidence BED file (single)</a:t>
            </a:r>
          </a:p>
        </p:txBody>
      </p:sp>
      <p:sp>
        <p:nvSpPr>
          <p:cNvPr id="29" name="Donut 28">
            <a:extLst>
              <a:ext uri="{FF2B5EF4-FFF2-40B4-BE49-F238E27FC236}">
                <a16:creationId xmlns:a16="http://schemas.microsoft.com/office/drawing/2014/main" id="{964A462B-B4DD-1349-BFEC-7C920C6E5608}"/>
              </a:ext>
            </a:extLst>
          </p:cNvPr>
          <p:cNvSpPr/>
          <p:nvPr/>
        </p:nvSpPr>
        <p:spPr>
          <a:xfrm>
            <a:off x="-29030" y="2350922"/>
            <a:ext cx="986971" cy="580571"/>
          </a:xfrm>
          <a:prstGeom prst="donut">
            <a:avLst>
              <a:gd name="adj" fmla="val 0"/>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0" name="Donut 29">
            <a:extLst>
              <a:ext uri="{FF2B5EF4-FFF2-40B4-BE49-F238E27FC236}">
                <a16:creationId xmlns:a16="http://schemas.microsoft.com/office/drawing/2014/main" id="{9F0542AA-6612-6543-B29D-9DF2A4908595}"/>
              </a:ext>
            </a:extLst>
          </p:cNvPr>
          <p:cNvSpPr/>
          <p:nvPr/>
        </p:nvSpPr>
        <p:spPr>
          <a:xfrm>
            <a:off x="-43543" y="4564746"/>
            <a:ext cx="986971" cy="580571"/>
          </a:xfrm>
          <a:prstGeom prst="donut">
            <a:avLst>
              <a:gd name="adj" fmla="val 0"/>
            </a:avLst>
          </a:prstGeom>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2" name="TextBox 31">
            <a:extLst>
              <a:ext uri="{FF2B5EF4-FFF2-40B4-BE49-F238E27FC236}">
                <a16:creationId xmlns:a16="http://schemas.microsoft.com/office/drawing/2014/main" id="{AE1F141A-5493-2D4F-AAAD-136370CB1F72}"/>
              </a:ext>
            </a:extLst>
          </p:cNvPr>
          <p:cNvSpPr txBox="1"/>
          <p:nvPr/>
        </p:nvSpPr>
        <p:spPr>
          <a:xfrm>
            <a:off x="3641464" y="2947179"/>
            <a:ext cx="583814" cy="369332"/>
          </a:xfrm>
          <a:prstGeom prst="rect">
            <a:avLst/>
          </a:prstGeom>
          <a:noFill/>
        </p:spPr>
        <p:txBody>
          <a:bodyPr wrap="none" rtlCol="0">
            <a:spAutoFit/>
          </a:bodyPr>
          <a:lstStyle/>
          <a:p>
            <a:r>
              <a:rPr lang="en-US" dirty="0"/>
              <a:t>78%</a:t>
            </a:r>
          </a:p>
        </p:txBody>
      </p:sp>
      <p:sp>
        <p:nvSpPr>
          <p:cNvPr id="33" name="TextBox 32">
            <a:extLst>
              <a:ext uri="{FF2B5EF4-FFF2-40B4-BE49-F238E27FC236}">
                <a16:creationId xmlns:a16="http://schemas.microsoft.com/office/drawing/2014/main" id="{2EE8CEA6-6191-6A4F-BEAC-C37EF7B51422}"/>
              </a:ext>
            </a:extLst>
          </p:cNvPr>
          <p:cNvSpPr txBox="1"/>
          <p:nvPr/>
        </p:nvSpPr>
        <p:spPr>
          <a:xfrm>
            <a:off x="3641464" y="5145317"/>
            <a:ext cx="583814" cy="369332"/>
          </a:xfrm>
          <a:prstGeom prst="rect">
            <a:avLst/>
          </a:prstGeom>
          <a:noFill/>
        </p:spPr>
        <p:txBody>
          <a:bodyPr wrap="none" rtlCol="0">
            <a:spAutoFit/>
          </a:bodyPr>
          <a:lstStyle/>
          <a:p>
            <a:r>
              <a:rPr lang="en-US" dirty="0"/>
              <a:t>99%</a:t>
            </a:r>
          </a:p>
        </p:txBody>
      </p:sp>
      <p:pic>
        <p:nvPicPr>
          <p:cNvPr id="34" name="Google Shape;153;p16">
            <a:extLst>
              <a:ext uri="{FF2B5EF4-FFF2-40B4-BE49-F238E27FC236}">
                <a16:creationId xmlns:a16="http://schemas.microsoft.com/office/drawing/2014/main" id="{1390FCD4-0C02-EF40-8EEB-26AAD31B279C}"/>
              </a:ext>
            </a:extLst>
          </p:cNvPr>
          <p:cNvPicPr preferRelativeResize="0"/>
          <p:nvPr/>
        </p:nvPicPr>
        <p:blipFill>
          <a:blip r:embed="rId4">
            <a:alphaModFix/>
          </a:blip>
          <a:stretch>
            <a:fillRect/>
          </a:stretch>
        </p:blipFill>
        <p:spPr>
          <a:xfrm>
            <a:off x="9725361" y="6126005"/>
            <a:ext cx="2466639" cy="733391"/>
          </a:xfrm>
          <a:prstGeom prst="rect">
            <a:avLst/>
          </a:prstGeom>
          <a:noFill/>
          <a:ln>
            <a:noFill/>
          </a:ln>
        </p:spPr>
      </p:pic>
    </p:spTree>
    <p:extLst>
      <p:ext uri="{BB962C8B-B14F-4D97-AF65-F5344CB8AC3E}">
        <p14:creationId xmlns:p14="http://schemas.microsoft.com/office/powerpoint/2010/main" val="25774109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BEA5414-B9DE-DA42-AD6F-2BB4F9427665}"/>
              </a:ext>
            </a:extLst>
          </p:cNvPr>
          <p:cNvPicPr>
            <a:picLocks noChangeAspect="1"/>
          </p:cNvPicPr>
          <p:nvPr/>
        </p:nvPicPr>
        <p:blipFill>
          <a:blip r:embed="rId3"/>
          <a:stretch>
            <a:fillRect/>
          </a:stretch>
        </p:blipFill>
        <p:spPr>
          <a:xfrm>
            <a:off x="0" y="217715"/>
            <a:ext cx="12192000" cy="6433679"/>
          </a:xfrm>
          <a:prstGeom prst="rect">
            <a:avLst/>
          </a:prstGeom>
        </p:spPr>
      </p:pic>
      <p:pic>
        <p:nvPicPr>
          <p:cNvPr id="7" name="Google Shape;153;p16">
            <a:extLst>
              <a:ext uri="{FF2B5EF4-FFF2-40B4-BE49-F238E27FC236}">
                <a16:creationId xmlns:a16="http://schemas.microsoft.com/office/drawing/2014/main" id="{4C3B7AE0-511E-3342-9F34-F8DF349E628D}"/>
              </a:ext>
            </a:extLst>
          </p:cNvPr>
          <p:cNvPicPr preferRelativeResize="0"/>
          <p:nvPr/>
        </p:nvPicPr>
        <p:blipFill>
          <a:blip r:embed="rId4">
            <a:alphaModFix/>
          </a:blip>
          <a:stretch>
            <a:fillRect/>
          </a:stretch>
        </p:blipFill>
        <p:spPr>
          <a:xfrm>
            <a:off x="9725361" y="6126005"/>
            <a:ext cx="2466639" cy="733391"/>
          </a:xfrm>
          <a:prstGeom prst="rect">
            <a:avLst/>
          </a:prstGeom>
          <a:noFill/>
          <a:ln>
            <a:noFill/>
          </a:ln>
        </p:spPr>
      </p:pic>
      <p:sp>
        <p:nvSpPr>
          <p:cNvPr id="8" name="TextBox 7">
            <a:extLst>
              <a:ext uri="{FF2B5EF4-FFF2-40B4-BE49-F238E27FC236}">
                <a16:creationId xmlns:a16="http://schemas.microsoft.com/office/drawing/2014/main" id="{3D40C0A3-09FC-B541-8C73-0452D8F23033}"/>
              </a:ext>
            </a:extLst>
          </p:cNvPr>
          <p:cNvSpPr txBox="1"/>
          <p:nvPr/>
        </p:nvSpPr>
        <p:spPr>
          <a:xfrm>
            <a:off x="130628" y="493486"/>
            <a:ext cx="1320801" cy="584775"/>
          </a:xfrm>
          <a:prstGeom prst="rect">
            <a:avLst/>
          </a:prstGeom>
          <a:solidFill>
            <a:schemeClr val="accent6">
              <a:lumMod val="40000"/>
              <a:lumOff val="60000"/>
            </a:schemeClr>
          </a:solidFill>
        </p:spPr>
        <p:txBody>
          <a:bodyPr wrap="square" rtlCol="0">
            <a:spAutoFit/>
          </a:bodyPr>
          <a:lstStyle/>
          <a:p>
            <a:r>
              <a:rPr lang="en-US" sz="1600" dirty="0">
                <a:latin typeface="Times New Roman" panose="02020603050405020304" pitchFamily="18" charset="0"/>
                <a:cs typeface="Times New Roman" panose="02020603050405020304" pitchFamily="18" charset="0"/>
              </a:rPr>
              <a:t>Zooming into </a:t>
            </a:r>
            <a:r>
              <a:rPr lang="en-US" sz="1600" b="1" dirty="0">
                <a:latin typeface="Times New Roman" panose="02020603050405020304" pitchFamily="18" charset="0"/>
                <a:cs typeface="Times New Roman" panose="02020603050405020304" pitchFamily="18" charset="0"/>
              </a:rPr>
              <a:t>g-Sat </a:t>
            </a:r>
            <a:r>
              <a:rPr lang="en-US" sz="1600" dirty="0">
                <a:latin typeface="Times New Roman" panose="02020603050405020304" pitchFamily="18" charset="0"/>
                <a:cs typeface="Times New Roman" panose="02020603050405020304" pitchFamily="18" charset="0"/>
              </a:rPr>
              <a:t>region</a:t>
            </a:r>
          </a:p>
        </p:txBody>
      </p:sp>
      <p:sp>
        <p:nvSpPr>
          <p:cNvPr id="9" name="Donut 8">
            <a:extLst>
              <a:ext uri="{FF2B5EF4-FFF2-40B4-BE49-F238E27FC236}">
                <a16:creationId xmlns:a16="http://schemas.microsoft.com/office/drawing/2014/main" id="{062A3486-A5EB-B346-AAD2-BE1EDB45A266}"/>
              </a:ext>
            </a:extLst>
          </p:cNvPr>
          <p:cNvSpPr/>
          <p:nvPr/>
        </p:nvSpPr>
        <p:spPr>
          <a:xfrm>
            <a:off x="0" y="2626694"/>
            <a:ext cx="986971" cy="580571"/>
          </a:xfrm>
          <a:prstGeom prst="donut">
            <a:avLst>
              <a:gd name="adj" fmla="val 0"/>
            </a:avLst>
          </a:prstGeom>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Donut 9">
            <a:extLst>
              <a:ext uri="{FF2B5EF4-FFF2-40B4-BE49-F238E27FC236}">
                <a16:creationId xmlns:a16="http://schemas.microsoft.com/office/drawing/2014/main" id="{94C0CE19-AB27-5F48-8B8C-B0088F59241D}"/>
              </a:ext>
            </a:extLst>
          </p:cNvPr>
          <p:cNvSpPr/>
          <p:nvPr/>
        </p:nvSpPr>
        <p:spPr>
          <a:xfrm>
            <a:off x="-1" y="4798848"/>
            <a:ext cx="986971" cy="580571"/>
          </a:xfrm>
          <a:prstGeom prst="donut">
            <a:avLst>
              <a:gd name="adj" fmla="val 0"/>
            </a:avLst>
          </a:prstGeom>
          <a:ln>
            <a:solidFill>
              <a:srgbClr val="FF2F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1504476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36;p14">
            <a:extLst>
              <a:ext uri="{FF2B5EF4-FFF2-40B4-BE49-F238E27FC236}">
                <a16:creationId xmlns:a16="http://schemas.microsoft.com/office/drawing/2014/main" id="{B37BF521-E30F-694B-B27C-A896C09FAD9D}"/>
              </a:ext>
            </a:extLst>
          </p:cNvPr>
          <p:cNvSpPr txBox="1"/>
          <p:nvPr/>
        </p:nvSpPr>
        <p:spPr>
          <a:xfrm>
            <a:off x="203200" y="192417"/>
            <a:ext cx="8162108" cy="49241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b="1" dirty="0">
                <a:solidFill>
                  <a:srgbClr val="C00000"/>
                </a:solidFill>
                <a:latin typeface="Times New Roman" panose="02020603050405020304" pitchFamily="18" charset="0"/>
                <a:ea typeface="Georgia"/>
                <a:cs typeface="Times New Roman" panose="02020603050405020304" pitchFamily="18" charset="0"/>
                <a:sym typeface="Georgia"/>
              </a:rPr>
              <a:t>High confidence 5hmC </a:t>
            </a:r>
            <a:r>
              <a:rPr lang="en-IN" sz="2000" b="1" dirty="0">
                <a:solidFill>
                  <a:srgbClr val="C00000"/>
                </a:solidFill>
                <a:latin typeface="Times New Roman" panose="02020603050405020304" pitchFamily="18" charset="0"/>
                <a:ea typeface="Georgia"/>
                <a:cs typeface="Times New Roman" panose="02020603050405020304" pitchFamily="18" charset="0"/>
                <a:sym typeface="Georgia"/>
              </a:rPr>
              <a:t>modifications</a:t>
            </a:r>
            <a:r>
              <a:rPr lang="en" sz="2000" b="1" dirty="0">
                <a:solidFill>
                  <a:srgbClr val="C00000"/>
                </a:solidFill>
                <a:latin typeface="Times New Roman" panose="02020603050405020304" pitchFamily="18" charset="0"/>
                <a:ea typeface="Georgia"/>
                <a:cs typeface="Times New Roman" panose="02020603050405020304" pitchFamily="18" charset="0"/>
                <a:sym typeface="Georgia"/>
              </a:rPr>
              <a:t> on T2T-CHM13, ChrX</a:t>
            </a:r>
            <a:endParaRPr sz="2000" b="1" dirty="0">
              <a:solidFill>
                <a:srgbClr val="C00000"/>
              </a:solidFill>
              <a:latin typeface="Times New Roman" panose="02020603050405020304" pitchFamily="18" charset="0"/>
              <a:ea typeface="Georgia"/>
              <a:cs typeface="Times New Roman" panose="02020603050405020304" pitchFamily="18" charset="0"/>
              <a:sym typeface="Georgia"/>
            </a:endParaRPr>
          </a:p>
        </p:txBody>
      </p:sp>
      <p:sp>
        <p:nvSpPr>
          <p:cNvPr id="5" name="Oval 4">
            <a:extLst>
              <a:ext uri="{FF2B5EF4-FFF2-40B4-BE49-F238E27FC236}">
                <a16:creationId xmlns:a16="http://schemas.microsoft.com/office/drawing/2014/main" id="{ACFE8284-EE20-684E-9790-9FC97163FD7B}"/>
              </a:ext>
            </a:extLst>
          </p:cNvPr>
          <p:cNvSpPr/>
          <p:nvPr/>
        </p:nvSpPr>
        <p:spPr>
          <a:xfrm>
            <a:off x="3491803" y="1315741"/>
            <a:ext cx="4487759" cy="4548032"/>
          </a:xfrm>
          <a:prstGeom prst="ellipse">
            <a:avLst/>
          </a:prstGeom>
          <a:solidFill>
            <a:srgbClr val="521B93">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400" b="1" dirty="0">
              <a:solidFill>
                <a:schemeClr val="tx1"/>
              </a:solidFill>
              <a:latin typeface="Times New Roman" panose="02020603050405020304" pitchFamily="18" charset="0"/>
              <a:cs typeface="Times New Roman" panose="02020603050405020304" pitchFamily="18" charset="0"/>
            </a:endParaRPr>
          </a:p>
          <a:p>
            <a:pPr algn="ctr"/>
            <a:endParaRPr lang="en-US" sz="2400" b="1" dirty="0">
              <a:solidFill>
                <a:schemeClr val="tx1"/>
              </a:solidFill>
              <a:latin typeface="Times New Roman" panose="02020603050405020304" pitchFamily="18" charset="0"/>
              <a:cs typeface="Times New Roman" panose="02020603050405020304" pitchFamily="18" charset="0"/>
            </a:endParaRPr>
          </a:p>
          <a:p>
            <a:pPr algn="ctr"/>
            <a:endParaRPr lang="en-US" sz="2400" b="1" dirty="0">
              <a:solidFill>
                <a:schemeClr val="tx1"/>
              </a:solidFill>
              <a:latin typeface="Times New Roman" panose="02020603050405020304" pitchFamily="18" charset="0"/>
              <a:cs typeface="Times New Roman" panose="02020603050405020304" pitchFamily="18" charset="0"/>
            </a:endParaRPr>
          </a:p>
          <a:p>
            <a:pPr algn="ctr"/>
            <a:r>
              <a:rPr lang="en-US" sz="2400" b="1" dirty="0">
                <a:solidFill>
                  <a:schemeClr val="tx1"/>
                </a:solidFill>
                <a:latin typeface="Times New Roman" panose="02020603050405020304" pitchFamily="18" charset="0"/>
                <a:cs typeface="Times New Roman" panose="02020603050405020304" pitchFamily="18" charset="0"/>
              </a:rPr>
              <a:t>2,630,600</a:t>
            </a:r>
          </a:p>
          <a:p>
            <a:pPr algn="ctr"/>
            <a:r>
              <a:rPr lang="en-US" sz="2400" dirty="0">
                <a:solidFill>
                  <a:schemeClr val="tx1"/>
                </a:solidFill>
                <a:latin typeface="Times New Roman" panose="02020603050405020304" pitchFamily="18" charset="0"/>
                <a:cs typeface="Times New Roman" panose="02020603050405020304" pitchFamily="18" charset="0"/>
              </a:rPr>
              <a:t>5hmC modifications</a:t>
            </a:r>
          </a:p>
        </p:txBody>
      </p:sp>
      <p:sp>
        <p:nvSpPr>
          <p:cNvPr id="6" name="Oval 5">
            <a:extLst>
              <a:ext uri="{FF2B5EF4-FFF2-40B4-BE49-F238E27FC236}">
                <a16:creationId xmlns:a16="http://schemas.microsoft.com/office/drawing/2014/main" id="{A88F21C6-EAB9-8C49-AE90-D97EDF1D5F66}"/>
              </a:ext>
            </a:extLst>
          </p:cNvPr>
          <p:cNvSpPr/>
          <p:nvPr/>
        </p:nvSpPr>
        <p:spPr>
          <a:xfrm>
            <a:off x="4806767" y="1759162"/>
            <a:ext cx="1857829" cy="1550095"/>
          </a:xfrm>
          <a:prstGeom prst="ellipse">
            <a:avLst/>
          </a:prstGeom>
          <a:solidFill>
            <a:srgbClr val="9452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400" b="1" dirty="0">
                <a:latin typeface="Times New Roman" panose="02020603050405020304" pitchFamily="18" charset="0"/>
                <a:cs typeface="Times New Roman" panose="02020603050405020304" pitchFamily="18" charset="0"/>
              </a:rPr>
              <a:t>1,924</a:t>
            </a:r>
          </a:p>
          <a:p>
            <a:pPr algn="ctr"/>
            <a:r>
              <a:rPr lang="en-US" sz="2000" dirty="0">
                <a:latin typeface="Times New Roman" panose="02020603050405020304" pitchFamily="18" charset="0"/>
                <a:cs typeface="Times New Roman" panose="02020603050405020304" pitchFamily="18" charset="0"/>
              </a:rPr>
              <a:t>High confidence</a:t>
            </a:r>
          </a:p>
        </p:txBody>
      </p:sp>
      <p:pic>
        <p:nvPicPr>
          <p:cNvPr id="7" name="Google Shape;153;p16">
            <a:extLst>
              <a:ext uri="{FF2B5EF4-FFF2-40B4-BE49-F238E27FC236}">
                <a16:creationId xmlns:a16="http://schemas.microsoft.com/office/drawing/2014/main" id="{3E490E31-80CA-CC40-A453-346877EC8C5A}"/>
              </a:ext>
            </a:extLst>
          </p:cNvPr>
          <p:cNvPicPr preferRelativeResize="0"/>
          <p:nvPr/>
        </p:nvPicPr>
        <p:blipFill>
          <a:blip r:embed="rId2">
            <a:alphaModFix/>
          </a:blip>
          <a:stretch>
            <a:fillRect/>
          </a:stretch>
        </p:blipFill>
        <p:spPr>
          <a:xfrm>
            <a:off x="9725361" y="6126005"/>
            <a:ext cx="2466639" cy="733391"/>
          </a:xfrm>
          <a:prstGeom prst="rect">
            <a:avLst/>
          </a:prstGeom>
          <a:noFill/>
          <a:ln>
            <a:noFill/>
          </a:ln>
        </p:spPr>
      </p:pic>
    </p:spTree>
    <p:extLst>
      <p:ext uri="{BB962C8B-B14F-4D97-AF65-F5344CB8AC3E}">
        <p14:creationId xmlns:p14="http://schemas.microsoft.com/office/powerpoint/2010/main" val="600543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0B2B395-6863-2441-AFFB-B8EABD711061}"/>
              </a:ext>
            </a:extLst>
          </p:cNvPr>
          <p:cNvPicPr>
            <a:picLocks noChangeAspect="1"/>
          </p:cNvPicPr>
          <p:nvPr/>
        </p:nvPicPr>
        <p:blipFill>
          <a:blip r:embed="rId3"/>
          <a:stretch>
            <a:fillRect/>
          </a:stretch>
        </p:blipFill>
        <p:spPr>
          <a:xfrm>
            <a:off x="0" y="1363204"/>
            <a:ext cx="12192000" cy="1664164"/>
          </a:xfrm>
          <a:prstGeom prst="rect">
            <a:avLst/>
          </a:prstGeom>
        </p:spPr>
      </p:pic>
      <p:sp>
        <p:nvSpPr>
          <p:cNvPr id="4" name="Google Shape;136;p14">
            <a:extLst>
              <a:ext uri="{FF2B5EF4-FFF2-40B4-BE49-F238E27FC236}">
                <a16:creationId xmlns:a16="http://schemas.microsoft.com/office/drawing/2014/main" id="{6AF6804A-D6D7-C74E-B67F-713921D7CC85}"/>
              </a:ext>
            </a:extLst>
          </p:cNvPr>
          <p:cNvSpPr txBox="1"/>
          <p:nvPr/>
        </p:nvSpPr>
        <p:spPr>
          <a:xfrm>
            <a:off x="203200" y="192417"/>
            <a:ext cx="8162108" cy="49241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000" b="1" dirty="0">
                <a:solidFill>
                  <a:srgbClr val="C00000"/>
                </a:solidFill>
                <a:latin typeface="Times New Roman" panose="02020603050405020304" pitchFamily="18" charset="0"/>
                <a:ea typeface="Georgia"/>
                <a:cs typeface="Times New Roman" panose="02020603050405020304" pitchFamily="18" charset="0"/>
                <a:sym typeface="Georgia"/>
              </a:rPr>
              <a:t>Where are these 5hmC mods concentrated?</a:t>
            </a:r>
            <a:endParaRPr sz="2000" b="1" dirty="0">
              <a:solidFill>
                <a:srgbClr val="C00000"/>
              </a:solidFill>
              <a:latin typeface="Times New Roman" panose="02020603050405020304" pitchFamily="18" charset="0"/>
              <a:ea typeface="Georgia"/>
              <a:cs typeface="Times New Roman" panose="02020603050405020304" pitchFamily="18" charset="0"/>
              <a:sym typeface="Georgia"/>
            </a:endParaRPr>
          </a:p>
        </p:txBody>
      </p:sp>
      <p:sp>
        <p:nvSpPr>
          <p:cNvPr id="5" name="Donut 4">
            <a:extLst>
              <a:ext uri="{FF2B5EF4-FFF2-40B4-BE49-F238E27FC236}">
                <a16:creationId xmlns:a16="http://schemas.microsoft.com/office/drawing/2014/main" id="{421EBF3B-9E8C-904F-8DE8-7FD9907E2076}"/>
              </a:ext>
            </a:extLst>
          </p:cNvPr>
          <p:cNvSpPr/>
          <p:nvPr/>
        </p:nvSpPr>
        <p:spPr>
          <a:xfrm>
            <a:off x="1291771" y="2540001"/>
            <a:ext cx="798285" cy="667657"/>
          </a:xfrm>
          <a:prstGeom prst="donut">
            <a:avLst>
              <a:gd name="adj" fmla="val 309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Donut 5">
            <a:extLst>
              <a:ext uri="{FF2B5EF4-FFF2-40B4-BE49-F238E27FC236}">
                <a16:creationId xmlns:a16="http://schemas.microsoft.com/office/drawing/2014/main" id="{EBFBF586-222C-ED45-833E-E3CA4C90B371}"/>
              </a:ext>
            </a:extLst>
          </p:cNvPr>
          <p:cNvSpPr/>
          <p:nvPr/>
        </p:nvSpPr>
        <p:spPr>
          <a:xfrm>
            <a:off x="5188857" y="2540001"/>
            <a:ext cx="798285" cy="667657"/>
          </a:xfrm>
          <a:prstGeom prst="donut">
            <a:avLst>
              <a:gd name="adj" fmla="val 309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Donut 6">
            <a:extLst>
              <a:ext uri="{FF2B5EF4-FFF2-40B4-BE49-F238E27FC236}">
                <a16:creationId xmlns:a16="http://schemas.microsoft.com/office/drawing/2014/main" id="{4FAE0C91-C339-604C-9635-CB4F77B83C3E}"/>
              </a:ext>
            </a:extLst>
          </p:cNvPr>
          <p:cNvSpPr/>
          <p:nvPr/>
        </p:nvSpPr>
        <p:spPr>
          <a:xfrm>
            <a:off x="11350173" y="2540000"/>
            <a:ext cx="798285" cy="667657"/>
          </a:xfrm>
          <a:prstGeom prst="donut">
            <a:avLst>
              <a:gd name="adj" fmla="val 309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8" name="Google Shape;153;p16">
            <a:extLst>
              <a:ext uri="{FF2B5EF4-FFF2-40B4-BE49-F238E27FC236}">
                <a16:creationId xmlns:a16="http://schemas.microsoft.com/office/drawing/2014/main" id="{5419A722-9919-7E41-9DFD-8DD0D4BCE548}"/>
              </a:ext>
            </a:extLst>
          </p:cNvPr>
          <p:cNvPicPr preferRelativeResize="0"/>
          <p:nvPr/>
        </p:nvPicPr>
        <p:blipFill>
          <a:blip r:embed="rId4">
            <a:alphaModFix/>
          </a:blip>
          <a:stretch>
            <a:fillRect/>
          </a:stretch>
        </p:blipFill>
        <p:spPr>
          <a:xfrm>
            <a:off x="9725361" y="6126005"/>
            <a:ext cx="2466639" cy="733391"/>
          </a:xfrm>
          <a:prstGeom prst="rect">
            <a:avLst/>
          </a:prstGeom>
          <a:noFill/>
          <a:ln>
            <a:noFill/>
          </a:ln>
        </p:spPr>
      </p:pic>
    </p:spTree>
    <p:extLst>
      <p:ext uri="{BB962C8B-B14F-4D97-AF65-F5344CB8AC3E}">
        <p14:creationId xmlns:p14="http://schemas.microsoft.com/office/powerpoint/2010/main" val="143968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7397988-5A3A-3D4E-9D60-19971A9704F4}"/>
              </a:ext>
            </a:extLst>
          </p:cNvPr>
          <p:cNvPicPr>
            <a:picLocks noChangeAspect="1"/>
          </p:cNvPicPr>
          <p:nvPr/>
        </p:nvPicPr>
        <p:blipFill>
          <a:blip r:embed="rId3"/>
          <a:stretch>
            <a:fillRect/>
          </a:stretch>
        </p:blipFill>
        <p:spPr>
          <a:xfrm>
            <a:off x="0" y="-1"/>
            <a:ext cx="12192000" cy="6433679"/>
          </a:xfrm>
          <a:prstGeom prst="rect">
            <a:avLst/>
          </a:prstGeom>
        </p:spPr>
      </p:pic>
      <p:pic>
        <p:nvPicPr>
          <p:cNvPr id="5" name="Google Shape;153;p16">
            <a:extLst>
              <a:ext uri="{FF2B5EF4-FFF2-40B4-BE49-F238E27FC236}">
                <a16:creationId xmlns:a16="http://schemas.microsoft.com/office/drawing/2014/main" id="{BED5FA83-F559-8F4C-8A60-89FFC6D6FFDC}"/>
              </a:ext>
            </a:extLst>
          </p:cNvPr>
          <p:cNvPicPr preferRelativeResize="0"/>
          <p:nvPr/>
        </p:nvPicPr>
        <p:blipFill>
          <a:blip r:embed="rId4">
            <a:alphaModFix/>
          </a:blip>
          <a:stretch>
            <a:fillRect/>
          </a:stretch>
        </p:blipFill>
        <p:spPr>
          <a:xfrm>
            <a:off x="9725361" y="6126005"/>
            <a:ext cx="2466639" cy="733391"/>
          </a:xfrm>
          <a:prstGeom prst="rect">
            <a:avLst/>
          </a:prstGeom>
          <a:noFill/>
          <a:ln>
            <a:noFill/>
          </a:ln>
        </p:spPr>
      </p:pic>
    </p:spTree>
    <p:extLst>
      <p:ext uri="{BB962C8B-B14F-4D97-AF65-F5344CB8AC3E}">
        <p14:creationId xmlns:p14="http://schemas.microsoft.com/office/powerpoint/2010/main" val="5056330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36;p14">
            <a:extLst>
              <a:ext uri="{FF2B5EF4-FFF2-40B4-BE49-F238E27FC236}">
                <a16:creationId xmlns:a16="http://schemas.microsoft.com/office/drawing/2014/main" id="{BF3AC1DE-BCCD-354E-93E7-EDDE111BE1D0}"/>
              </a:ext>
            </a:extLst>
          </p:cNvPr>
          <p:cNvSpPr txBox="1"/>
          <p:nvPr/>
        </p:nvSpPr>
        <p:spPr>
          <a:xfrm>
            <a:off x="273972" y="264070"/>
            <a:ext cx="6357600" cy="49241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b="1" dirty="0">
                <a:solidFill>
                  <a:srgbClr val="C00000"/>
                </a:solidFill>
                <a:latin typeface="Times New Roman" panose="02020603050405020304" pitchFamily="18" charset="0"/>
                <a:ea typeface="Georgia"/>
                <a:cs typeface="Times New Roman" panose="02020603050405020304" pitchFamily="18" charset="0"/>
                <a:sym typeface="Georgia"/>
              </a:rPr>
              <a:t>MOTIVATION</a:t>
            </a:r>
            <a:endParaRPr sz="2000" b="1" dirty="0">
              <a:solidFill>
                <a:srgbClr val="C00000"/>
              </a:solidFill>
              <a:latin typeface="Times New Roman" panose="02020603050405020304" pitchFamily="18" charset="0"/>
              <a:ea typeface="Georgia"/>
              <a:cs typeface="Times New Roman" panose="02020603050405020304" pitchFamily="18" charset="0"/>
              <a:sym typeface="Georgia"/>
            </a:endParaRPr>
          </a:p>
        </p:txBody>
      </p:sp>
      <p:pic>
        <p:nvPicPr>
          <p:cNvPr id="4" name="Google Shape;135;p14">
            <a:extLst>
              <a:ext uri="{FF2B5EF4-FFF2-40B4-BE49-F238E27FC236}">
                <a16:creationId xmlns:a16="http://schemas.microsoft.com/office/drawing/2014/main" id="{0CE121E8-F7CE-D44D-B50B-4C7B7F39317F}"/>
              </a:ext>
            </a:extLst>
          </p:cNvPr>
          <p:cNvPicPr preferRelativeResize="0"/>
          <p:nvPr/>
        </p:nvPicPr>
        <p:blipFill rotWithShape="1">
          <a:blip r:embed="rId3">
            <a:alphaModFix/>
          </a:blip>
          <a:srcRect l="2914" t="1412" r="12846" b="51812"/>
          <a:stretch/>
        </p:blipFill>
        <p:spPr>
          <a:xfrm>
            <a:off x="278075" y="1429352"/>
            <a:ext cx="7546576" cy="2323147"/>
          </a:xfrm>
          <a:prstGeom prst="rect">
            <a:avLst/>
          </a:prstGeom>
          <a:noFill/>
          <a:ln>
            <a:noFill/>
          </a:ln>
        </p:spPr>
      </p:pic>
      <p:pic>
        <p:nvPicPr>
          <p:cNvPr id="5" name="Google Shape;138;p14">
            <a:extLst>
              <a:ext uri="{FF2B5EF4-FFF2-40B4-BE49-F238E27FC236}">
                <a16:creationId xmlns:a16="http://schemas.microsoft.com/office/drawing/2014/main" id="{8F5735E9-4D80-E944-9052-8979163D3A45}"/>
              </a:ext>
            </a:extLst>
          </p:cNvPr>
          <p:cNvPicPr preferRelativeResize="0"/>
          <p:nvPr/>
        </p:nvPicPr>
        <p:blipFill>
          <a:blip r:embed="rId4">
            <a:alphaModFix/>
          </a:blip>
          <a:stretch>
            <a:fillRect/>
          </a:stretch>
        </p:blipFill>
        <p:spPr>
          <a:xfrm>
            <a:off x="1162121" y="4331701"/>
            <a:ext cx="6309959" cy="2208083"/>
          </a:xfrm>
          <a:prstGeom prst="rect">
            <a:avLst/>
          </a:prstGeom>
          <a:noFill/>
          <a:ln>
            <a:noFill/>
          </a:ln>
        </p:spPr>
      </p:pic>
      <p:sp>
        <p:nvSpPr>
          <p:cNvPr id="6" name="Google Shape;139;p14">
            <a:extLst>
              <a:ext uri="{FF2B5EF4-FFF2-40B4-BE49-F238E27FC236}">
                <a16:creationId xmlns:a16="http://schemas.microsoft.com/office/drawing/2014/main" id="{1347F0CE-4C12-F64E-81E8-7D5FFFA73DF8}"/>
              </a:ext>
            </a:extLst>
          </p:cNvPr>
          <p:cNvSpPr txBox="1"/>
          <p:nvPr/>
        </p:nvSpPr>
        <p:spPr>
          <a:xfrm>
            <a:off x="8360229" y="5560836"/>
            <a:ext cx="3792925"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400" b="1" dirty="0">
                <a:latin typeface="Calibri"/>
                <a:ea typeface="Calibri"/>
                <a:cs typeface="Calibri"/>
                <a:sym typeface="Calibri"/>
              </a:rPr>
              <a:t>REMORA : </a:t>
            </a:r>
            <a:r>
              <a:rPr lang="en" sz="1100" u="sng" dirty="0">
                <a:solidFill>
                  <a:srgbClr val="0000FF"/>
                </a:solidFill>
                <a:latin typeface="Calibri"/>
                <a:ea typeface="Calibri"/>
                <a:cs typeface="Calibri"/>
                <a:sym typeface="Calibri"/>
                <a:hlinkClick r:id="rId5">
                  <a:extLst>
                    <a:ext uri="{A12FA001-AC4F-418D-AE19-62706E023703}">
                      <ahyp:hlinkClr xmlns:ahyp="http://schemas.microsoft.com/office/drawing/2018/hyperlinkcolor" val="tx"/>
                    </a:ext>
                  </a:extLst>
                </a:hlinkClick>
              </a:rPr>
              <a:t>https://github.com/nanoporetech/remora</a:t>
            </a:r>
            <a:endParaRPr sz="1100" dirty="0">
              <a:latin typeface="Calibri"/>
              <a:ea typeface="Calibri"/>
              <a:cs typeface="Calibri"/>
              <a:sym typeface="Calibri"/>
            </a:endParaRPr>
          </a:p>
        </p:txBody>
      </p:sp>
      <p:sp>
        <p:nvSpPr>
          <p:cNvPr id="7" name="Google Shape;140;p14">
            <a:extLst>
              <a:ext uri="{FF2B5EF4-FFF2-40B4-BE49-F238E27FC236}">
                <a16:creationId xmlns:a16="http://schemas.microsoft.com/office/drawing/2014/main" id="{663613D0-829A-654D-80E1-01C85C41A3B8}"/>
              </a:ext>
            </a:extLst>
          </p:cNvPr>
          <p:cNvSpPr txBox="1"/>
          <p:nvPr/>
        </p:nvSpPr>
        <p:spPr>
          <a:xfrm>
            <a:off x="8360229" y="2483101"/>
            <a:ext cx="3383280" cy="3077735"/>
          </a:xfrm>
          <a:prstGeom prst="rect">
            <a:avLst/>
          </a:prstGeom>
          <a:solidFill>
            <a:schemeClr val="bg2"/>
          </a:solidFill>
          <a:ln w="9525" cap="flat" cmpd="sng">
            <a:noFill/>
            <a:prstDash val="solid"/>
            <a:round/>
            <a:headEnd type="none" w="sm" len="sm"/>
            <a:tailEnd type="none" w="sm" len="sm"/>
          </a:ln>
        </p:spPr>
        <p:txBody>
          <a:bodyPr spcFirstLastPara="1" wrap="square" lIns="91425" tIns="91425" rIns="91425" bIns="91425" anchor="t" anchorCtr="0">
            <a:spAutoFit/>
          </a:bodyPr>
          <a:lstStyle/>
          <a:p>
            <a:pPr marL="133350">
              <a:buSzPts val="1500"/>
            </a:pPr>
            <a:r>
              <a:rPr lang="en-US" sz="2000" dirty="0">
                <a:latin typeface="Times New Roman" panose="02020603050405020304" pitchFamily="18" charset="0"/>
                <a:cs typeface="Times New Roman" panose="02020603050405020304" pitchFamily="18" charset="0"/>
              </a:rPr>
              <a:t>Using REMORA to detect the mods. Several advantages over Megalodon and Guppy –</a:t>
            </a:r>
          </a:p>
          <a:p>
            <a:pPr marL="133350" lvl="0" algn="l" rtl="0">
              <a:spcBef>
                <a:spcPts val="0"/>
              </a:spcBef>
              <a:spcAft>
                <a:spcPts val="0"/>
              </a:spcAft>
              <a:buSzPts val="1500"/>
            </a:pPr>
            <a:endParaRPr lang="en" sz="2000" dirty="0">
              <a:latin typeface="Times New Roman" panose="02020603050405020304" pitchFamily="18" charset="0"/>
              <a:ea typeface="Calibri"/>
              <a:cs typeface="Times New Roman" panose="02020603050405020304" pitchFamily="18" charset="0"/>
              <a:sym typeface="Calibri"/>
            </a:endParaRPr>
          </a:p>
          <a:p>
            <a:pPr marL="457200" lvl="0" indent="-323850" algn="l" rtl="0">
              <a:spcBef>
                <a:spcPts val="0"/>
              </a:spcBef>
              <a:spcAft>
                <a:spcPts val="0"/>
              </a:spcAft>
              <a:buSzPts val="1500"/>
              <a:buFont typeface="Calibri"/>
              <a:buChar char="●"/>
            </a:pPr>
            <a:r>
              <a:rPr lang="en" dirty="0">
                <a:latin typeface="Times New Roman" panose="02020603050405020304" pitchFamily="18" charset="0"/>
                <a:ea typeface="Calibri"/>
                <a:cs typeface="Times New Roman" panose="02020603050405020304" pitchFamily="18" charset="0"/>
                <a:sym typeface="Calibri"/>
              </a:rPr>
              <a:t>Separates canonical base calling &amp; modified base calling</a:t>
            </a:r>
            <a:endParaRPr dirty="0">
              <a:latin typeface="Times New Roman" panose="02020603050405020304" pitchFamily="18" charset="0"/>
              <a:ea typeface="Calibri"/>
              <a:cs typeface="Times New Roman" panose="02020603050405020304" pitchFamily="18" charset="0"/>
              <a:sym typeface="Calibri"/>
            </a:endParaRPr>
          </a:p>
          <a:p>
            <a:pPr marL="457200" lvl="0" indent="-323850" algn="l" rtl="0">
              <a:spcBef>
                <a:spcPts val="0"/>
              </a:spcBef>
              <a:spcAft>
                <a:spcPts val="0"/>
              </a:spcAft>
              <a:buSzPts val="1500"/>
              <a:buFont typeface="Calibri"/>
              <a:buChar char="●"/>
            </a:pPr>
            <a:r>
              <a:rPr lang="en" dirty="0">
                <a:latin typeface="Times New Roman" panose="02020603050405020304" pitchFamily="18" charset="0"/>
                <a:ea typeface="Calibri"/>
                <a:cs typeface="Times New Roman" panose="02020603050405020304" pitchFamily="18" charset="0"/>
                <a:sym typeface="Calibri"/>
              </a:rPr>
              <a:t>Reduces overall time</a:t>
            </a:r>
            <a:endParaRPr dirty="0">
              <a:latin typeface="Times New Roman" panose="02020603050405020304" pitchFamily="18" charset="0"/>
              <a:ea typeface="Calibri"/>
              <a:cs typeface="Times New Roman" panose="02020603050405020304" pitchFamily="18" charset="0"/>
              <a:sym typeface="Calibri"/>
            </a:endParaRPr>
          </a:p>
          <a:p>
            <a:pPr marL="457200" lvl="0" indent="-323850" algn="l" rtl="0">
              <a:spcBef>
                <a:spcPts val="0"/>
              </a:spcBef>
              <a:spcAft>
                <a:spcPts val="0"/>
              </a:spcAft>
              <a:buSzPts val="1500"/>
              <a:buFont typeface="Calibri"/>
              <a:buChar char="●"/>
            </a:pPr>
            <a:r>
              <a:rPr lang="en" dirty="0">
                <a:latin typeface="Times New Roman" panose="02020603050405020304" pitchFamily="18" charset="0"/>
                <a:ea typeface="Calibri"/>
                <a:cs typeface="Times New Roman" panose="02020603050405020304" pitchFamily="18" charset="0"/>
                <a:sym typeface="Calibri"/>
              </a:rPr>
              <a:t>High accuracy</a:t>
            </a:r>
            <a:endParaRPr dirty="0">
              <a:latin typeface="Times New Roman" panose="02020603050405020304" pitchFamily="18" charset="0"/>
              <a:ea typeface="Calibri"/>
              <a:cs typeface="Times New Roman" panose="02020603050405020304" pitchFamily="18" charset="0"/>
              <a:sym typeface="Calibri"/>
            </a:endParaRPr>
          </a:p>
          <a:p>
            <a:pPr marL="457200" lvl="0" indent="-323850" algn="l" rtl="0">
              <a:spcBef>
                <a:spcPts val="0"/>
              </a:spcBef>
              <a:spcAft>
                <a:spcPts val="0"/>
              </a:spcAft>
              <a:buSzPts val="1500"/>
              <a:buFont typeface="Calibri"/>
              <a:buChar char="●"/>
            </a:pPr>
            <a:r>
              <a:rPr lang="en" dirty="0">
                <a:latin typeface="Times New Roman" panose="02020603050405020304" pitchFamily="18" charset="0"/>
                <a:ea typeface="Calibri"/>
                <a:cs typeface="Times New Roman" panose="02020603050405020304" pitchFamily="18" charset="0"/>
                <a:sym typeface="Calibri"/>
              </a:rPr>
              <a:t>Simple </a:t>
            </a:r>
            <a:r>
              <a:rPr lang="en">
                <a:latin typeface="Times New Roman" panose="02020603050405020304" pitchFamily="18" charset="0"/>
                <a:ea typeface="Calibri"/>
                <a:cs typeface="Times New Roman" panose="02020603050405020304" pitchFamily="18" charset="0"/>
                <a:sym typeface="Calibri"/>
              </a:rPr>
              <a:t>training dataset</a:t>
            </a:r>
            <a:endParaRPr sz="2000" dirty="0">
              <a:latin typeface="Times New Roman" panose="02020603050405020304" pitchFamily="18" charset="0"/>
              <a:ea typeface="Calibri"/>
              <a:cs typeface="Times New Roman" panose="02020603050405020304" pitchFamily="18" charset="0"/>
              <a:sym typeface="Calibri"/>
            </a:endParaRPr>
          </a:p>
        </p:txBody>
      </p:sp>
      <p:sp>
        <p:nvSpPr>
          <p:cNvPr id="8" name="Google Shape;141;p14">
            <a:extLst>
              <a:ext uri="{FF2B5EF4-FFF2-40B4-BE49-F238E27FC236}">
                <a16:creationId xmlns:a16="http://schemas.microsoft.com/office/drawing/2014/main" id="{87C6737B-61CB-054A-B985-3C2A31B0361B}"/>
              </a:ext>
            </a:extLst>
          </p:cNvPr>
          <p:cNvSpPr txBox="1"/>
          <p:nvPr/>
        </p:nvSpPr>
        <p:spPr>
          <a:xfrm>
            <a:off x="276643" y="987299"/>
            <a:ext cx="3239206" cy="461635"/>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solidFill>
                  <a:srgbClr val="5B0F00"/>
                </a:solidFill>
                <a:latin typeface="Times New Roman" panose="02020603050405020304" pitchFamily="18" charset="0"/>
                <a:ea typeface="Calibri"/>
                <a:cs typeface="Times New Roman" panose="02020603050405020304" pitchFamily="18" charset="0"/>
                <a:sym typeface="Calibri"/>
              </a:rPr>
              <a:t>Long-read Nanopore Sequencing</a:t>
            </a:r>
            <a:endParaRPr dirty="0">
              <a:solidFill>
                <a:srgbClr val="5B0F00"/>
              </a:solidFill>
              <a:latin typeface="Times New Roman" panose="02020603050405020304" pitchFamily="18" charset="0"/>
              <a:ea typeface="Calibri"/>
              <a:cs typeface="Times New Roman" panose="02020603050405020304" pitchFamily="18" charset="0"/>
              <a:sym typeface="Calibri"/>
            </a:endParaRPr>
          </a:p>
        </p:txBody>
      </p:sp>
      <p:pic>
        <p:nvPicPr>
          <p:cNvPr id="9" name="Google Shape;153;p16">
            <a:extLst>
              <a:ext uri="{FF2B5EF4-FFF2-40B4-BE49-F238E27FC236}">
                <a16:creationId xmlns:a16="http://schemas.microsoft.com/office/drawing/2014/main" id="{D6E152DF-E27B-9E4E-8193-22BE2383009B}"/>
              </a:ext>
            </a:extLst>
          </p:cNvPr>
          <p:cNvPicPr preferRelativeResize="0"/>
          <p:nvPr/>
        </p:nvPicPr>
        <p:blipFill>
          <a:blip r:embed="rId6">
            <a:alphaModFix/>
          </a:blip>
          <a:stretch>
            <a:fillRect/>
          </a:stretch>
        </p:blipFill>
        <p:spPr>
          <a:xfrm>
            <a:off x="9725361" y="6126005"/>
            <a:ext cx="2466639" cy="733391"/>
          </a:xfrm>
          <a:prstGeom prst="rect">
            <a:avLst/>
          </a:prstGeom>
          <a:noFill/>
          <a:ln>
            <a:noFill/>
          </a:ln>
        </p:spPr>
      </p:pic>
      <p:sp>
        <p:nvSpPr>
          <p:cNvPr id="10" name="Google Shape;141;p14">
            <a:extLst>
              <a:ext uri="{FF2B5EF4-FFF2-40B4-BE49-F238E27FC236}">
                <a16:creationId xmlns:a16="http://schemas.microsoft.com/office/drawing/2014/main" id="{A4733BF4-D035-A146-8864-D3A89B9D3044}"/>
              </a:ext>
            </a:extLst>
          </p:cNvPr>
          <p:cNvSpPr txBox="1"/>
          <p:nvPr/>
        </p:nvSpPr>
        <p:spPr>
          <a:xfrm>
            <a:off x="273972" y="3870066"/>
            <a:ext cx="2057830" cy="461635"/>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solidFill>
                  <a:srgbClr val="5B0F00"/>
                </a:solidFill>
                <a:latin typeface="Times New Roman" panose="02020603050405020304" pitchFamily="18" charset="0"/>
                <a:ea typeface="Calibri"/>
                <a:cs typeface="Times New Roman" panose="02020603050405020304" pitchFamily="18" charset="0"/>
                <a:sym typeface="Calibri"/>
              </a:rPr>
              <a:t>DNA modifications</a:t>
            </a:r>
            <a:endParaRPr dirty="0">
              <a:solidFill>
                <a:srgbClr val="5B0F00"/>
              </a:solidFill>
              <a:latin typeface="Times New Roman" panose="02020603050405020304" pitchFamily="18" charset="0"/>
              <a:ea typeface="Calibri"/>
              <a:cs typeface="Times New Roman" panose="02020603050405020304" pitchFamily="18" charset="0"/>
              <a:sym typeface="Calibri"/>
            </a:endParaRPr>
          </a:p>
        </p:txBody>
      </p:sp>
      <p:pic>
        <p:nvPicPr>
          <p:cNvPr id="11" name="Picture 10">
            <a:extLst>
              <a:ext uri="{FF2B5EF4-FFF2-40B4-BE49-F238E27FC236}">
                <a16:creationId xmlns:a16="http://schemas.microsoft.com/office/drawing/2014/main" id="{98AD1721-1F74-2B42-A67C-CA6355673750}"/>
              </a:ext>
            </a:extLst>
          </p:cNvPr>
          <p:cNvPicPr>
            <a:picLocks noChangeAspect="1"/>
          </p:cNvPicPr>
          <p:nvPr/>
        </p:nvPicPr>
        <p:blipFill>
          <a:blip r:embed="rId7"/>
          <a:stretch>
            <a:fillRect/>
          </a:stretch>
        </p:blipFill>
        <p:spPr>
          <a:xfrm>
            <a:off x="8187427" y="615020"/>
            <a:ext cx="3571072" cy="1785536"/>
          </a:xfrm>
          <a:prstGeom prst="rect">
            <a:avLst/>
          </a:prstGeom>
        </p:spPr>
      </p:pic>
    </p:spTree>
    <p:extLst>
      <p:ext uri="{BB962C8B-B14F-4D97-AF65-F5344CB8AC3E}">
        <p14:creationId xmlns:p14="http://schemas.microsoft.com/office/powerpoint/2010/main" val="17498947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F4DCE3B-0378-5A4A-A9BD-E7298101225D}"/>
              </a:ext>
            </a:extLst>
          </p:cNvPr>
          <p:cNvPicPr>
            <a:picLocks noChangeAspect="1"/>
          </p:cNvPicPr>
          <p:nvPr/>
        </p:nvPicPr>
        <p:blipFill rotWithShape="1">
          <a:blip r:embed="rId2"/>
          <a:srcRect l="10320" t="3961" r="10687" b="9000"/>
          <a:stretch/>
        </p:blipFill>
        <p:spPr>
          <a:xfrm>
            <a:off x="9843028" y="4924289"/>
            <a:ext cx="2230878" cy="1843579"/>
          </a:xfrm>
          <a:prstGeom prst="rect">
            <a:avLst/>
          </a:prstGeom>
        </p:spPr>
      </p:pic>
      <p:pic>
        <p:nvPicPr>
          <p:cNvPr id="4" name="Picture 3">
            <a:extLst>
              <a:ext uri="{FF2B5EF4-FFF2-40B4-BE49-F238E27FC236}">
                <a16:creationId xmlns:a16="http://schemas.microsoft.com/office/drawing/2014/main" id="{AFB928DD-8211-EF43-A3B4-C98A0E9A3534}"/>
              </a:ext>
            </a:extLst>
          </p:cNvPr>
          <p:cNvPicPr>
            <a:picLocks noChangeAspect="1"/>
          </p:cNvPicPr>
          <p:nvPr/>
        </p:nvPicPr>
        <p:blipFill>
          <a:blip r:embed="rId3"/>
          <a:stretch>
            <a:fillRect/>
          </a:stretch>
        </p:blipFill>
        <p:spPr>
          <a:xfrm>
            <a:off x="6168244" y="212522"/>
            <a:ext cx="5654259" cy="4240694"/>
          </a:xfrm>
          <a:prstGeom prst="rect">
            <a:avLst/>
          </a:prstGeom>
        </p:spPr>
      </p:pic>
      <p:sp>
        <p:nvSpPr>
          <p:cNvPr id="5" name="Google Shape;136;p14">
            <a:extLst>
              <a:ext uri="{FF2B5EF4-FFF2-40B4-BE49-F238E27FC236}">
                <a16:creationId xmlns:a16="http://schemas.microsoft.com/office/drawing/2014/main" id="{44816923-9FEE-E44B-B98E-BEBE70549FB6}"/>
              </a:ext>
            </a:extLst>
          </p:cNvPr>
          <p:cNvSpPr txBox="1"/>
          <p:nvPr/>
        </p:nvSpPr>
        <p:spPr>
          <a:xfrm>
            <a:off x="273972" y="264070"/>
            <a:ext cx="6357600" cy="49241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b="1" dirty="0">
                <a:solidFill>
                  <a:srgbClr val="C00000"/>
                </a:solidFill>
                <a:latin typeface="Times New Roman" panose="02020603050405020304" pitchFamily="18" charset="0"/>
                <a:ea typeface="Georgia"/>
                <a:cs typeface="Times New Roman" panose="02020603050405020304" pitchFamily="18" charset="0"/>
                <a:sym typeface="Georgia"/>
              </a:rPr>
              <a:t>ACKNOWLEDGEMENTS</a:t>
            </a:r>
            <a:endParaRPr sz="2000" b="1" dirty="0">
              <a:solidFill>
                <a:srgbClr val="C00000"/>
              </a:solidFill>
              <a:latin typeface="Times New Roman" panose="02020603050405020304" pitchFamily="18" charset="0"/>
              <a:ea typeface="Georgia"/>
              <a:cs typeface="Times New Roman" panose="02020603050405020304" pitchFamily="18" charset="0"/>
              <a:sym typeface="Georgia"/>
            </a:endParaRPr>
          </a:p>
        </p:txBody>
      </p:sp>
      <p:sp>
        <p:nvSpPr>
          <p:cNvPr id="6" name="Rectangle 5">
            <a:extLst>
              <a:ext uri="{FF2B5EF4-FFF2-40B4-BE49-F238E27FC236}">
                <a16:creationId xmlns:a16="http://schemas.microsoft.com/office/drawing/2014/main" id="{C302519E-E1D5-074B-889A-2D7A4BFD41CA}"/>
              </a:ext>
            </a:extLst>
          </p:cNvPr>
          <p:cNvSpPr/>
          <p:nvPr/>
        </p:nvSpPr>
        <p:spPr>
          <a:xfrm>
            <a:off x="8530746" y="784094"/>
            <a:ext cx="1312282" cy="461665"/>
          </a:xfrm>
          <a:prstGeom prst="rect">
            <a:avLst/>
          </a:prstGeom>
          <a:noFill/>
        </p:spPr>
        <p:txBody>
          <a:bodyPr wrap="none" lIns="91440" tIns="45720" rIns="91440" bIns="45720">
            <a:spAutoFit/>
          </a:bodyPr>
          <a:lstStyle/>
          <a:p>
            <a:pPr algn="ctr"/>
            <a:r>
              <a:rPr lang="en-US" sz="2400" b="0" cap="none" spc="0" dirty="0">
                <a:ln w="0"/>
                <a:solidFill>
                  <a:schemeClr val="tx1"/>
                </a:solidFill>
                <a:effectLst>
                  <a:outerShdw blurRad="38100" dist="19050" dir="2700000" algn="tl" rotWithShape="0">
                    <a:schemeClr val="dk1">
                      <a:alpha val="40000"/>
                    </a:schemeClr>
                  </a:outerShdw>
                </a:effectLst>
              </a:rPr>
              <a:t>Miga Lab</a:t>
            </a:r>
          </a:p>
        </p:txBody>
      </p:sp>
      <p:sp>
        <p:nvSpPr>
          <p:cNvPr id="7" name="TextBox 6">
            <a:extLst>
              <a:ext uri="{FF2B5EF4-FFF2-40B4-BE49-F238E27FC236}">
                <a16:creationId xmlns:a16="http://schemas.microsoft.com/office/drawing/2014/main" id="{BD40E1E7-2509-4A4C-A07F-2AC2C7F870FE}"/>
              </a:ext>
            </a:extLst>
          </p:cNvPr>
          <p:cNvSpPr txBox="1"/>
          <p:nvPr/>
        </p:nvSpPr>
        <p:spPr>
          <a:xfrm>
            <a:off x="331305" y="1334255"/>
            <a:ext cx="5396626" cy="2092881"/>
          </a:xfrm>
          <a:prstGeom prst="rect">
            <a:avLst/>
          </a:prstGeom>
          <a:noFill/>
        </p:spPr>
        <p:txBody>
          <a:bodyPr wrap="square" rtlCol="0">
            <a:spAutoFit/>
          </a:bodyPr>
          <a:lstStyle/>
          <a:p>
            <a:pPr marL="285750" indent="-285750">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Karen Miga – </a:t>
            </a:r>
            <a:r>
              <a:rPr lang="en-US" dirty="0">
                <a:latin typeface="Times New Roman" panose="02020603050405020304" pitchFamily="18" charset="0"/>
                <a:cs typeface="Times New Roman" panose="02020603050405020304" pitchFamily="18" charset="0"/>
              </a:rPr>
              <a:t>For giving me the opportunity to work on such an interesting project, and helping with wonderful ideas and inputs throughout.</a:t>
            </a: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Monika Cechova – </a:t>
            </a:r>
            <a:r>
              <a:rPr lang="en-US" dirty="0">
                <a:latin typeface="Times New Roman" panose="02020603050405020304" pitchFamily="18" charset="0"/>
                <a:cs typeface="Times New Roman" panose="02020603050405020304" pitchFamily="18" charset="0"/>
              </a:rPr>
              <a:t>For working so closely with me on this project and helping me fill the gaps in my knowledge. For all the support throughout.</a:t>
            </a:r>
          </a:p>
        </p:txBody>
      </p:sp>
      <p:pic>
        <p:nvPicPr>
          <p:cNvPr id="8" name="Picture 7">
            <a:extLst>
              <a:ext uri="{FF2B5EF4-FFF2-40B4-BE49-F238E27FC236}">
                <a16:creationId xmlns:a16="http://schemas.microsoft.com/office/drawing/2014/main" id="{410B6953-018B-0540-A362-A76004B1EDD8}"/>
              </a:ext>
            </a:extLst>
          </p:cNvPr>
          <p:cNvPicPr>
            <a:picLocks noChangeAspect="1"/>
          </p:cNvPicPr>
          <p:nvPr/>
        </p:nvPicPr>
        <p:blipFill>
          <a:blip r:embed="rId4"/>
          <a:stretch>
            <a:fillRect/>
          </a:stretch>
        </p:blipFill>
        <p:spPr>
          <a:xfrm>
            <a:off x="3213745" y="4010990"/>
            <a:ext cx="2553942" cy="2553942"/>
          </a:xfrm>
          <a:prstGeom prst="rect">
            <a:avLst/>
          </a:prstGeom>
        </p:spPr>
      </p:pic>
      <p:pic>
        <p:nvPicPr>
          <p:cNvPr id="9" name="Picture 8">
            <a:extLst>
              <a:ext uri="{FF2B5EF4-FFF2-40B4-BE49-F238E27FC236}">
                <a16:creationId xmlns:a16="http://schemas.microsoft.com/office/drawing/2014/main" id="{C904BB3A-9FBC-1043-B109-11728848A6CD}"/>
              </a:ext>
            </a:extLst>
          </p:cNvPr>
          <p:cNvPicPr>
            <a:picLocks noChangeAspect="1"/>
          </p:cNvPicPr>
          <p:nvPr/>
        </p:nvPicPr>
        <p:blipFill>
          <a:blip r:embed="rId5"/>
          <a:stretch>
            <a:fillRect/>
          </a:stretch>
        </p:blipFill>
        <p:spPr>
          <a:xfrm>
            <a:off x="371061" y="4007949"/>
            <a:ext cx="2556983" cy="2556983"/>
          </a:xfrm>
          <a:prstGeom prst="rect">
            <a:avLst/>
          </a:prstGeom>
        </p:spPr>
      </p:pic>
      <p:pic>
        <p:nvPicPr>
          <p:cNvPr id="10" name="Picture 9">
            <a:extLst>
              <a:ext uri="{FF2B5EF4-FFF2-40B4-BE49-F238E27FC236}">
                <a16:creationId xmlns:a16="http://schemas.microsoft.com/office/drawing/2014/main" id="{DA8090D2-B5F0-A14D-8B68-3434E8FB1000}"/>
              </a:ext>
            </a:extLst>
          </p:cNvPr>
          <p:cNvPicPr>
            <a:picLocks noChangeAspect="1"/>
          </p:cNvPicPr>
          <p:nvPr/>
        </p:nvPicPr>
        <p:blipFill>
          <a:blip r:embed="rId6"/>
          <a:stretch>
            <a:fillRect/>
          </a:stretch>
        </p:blipFill>
        <p:spPr>
          <a:xfrm>
            <a:off x="7003385" y="5125286"/>
            <a:ext cx="2548188" cy="1642582"/>
          </a:xfrm>
          <a:prstGeom prst="rect">
            <a:avLst/>
          </a:prstGeom>
        </p:spPr>
      </p:pic>
    </p:spTree>
    <p:extLst>
      <p:ext uri="{BB962C8B-B14F-4D97-AF65-F5344CB8AC3E}">
        <p14:creationId xmlns:p14="http://schemas.microsoft.com/office/powerpoint/2010/main" val="38566667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9E6129C-A607-BC43-86B1-FC8CC522708A}"/>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0755726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4" name="Group 183">
            <a:extLst>
              <a:ext uri="{FF2B5EF4-FFF2-40B4-BE49-F238E27FC236}">
                <a16:creationId xmlns:a16="http://schemas.microsoft.com/office/drawing/2014/main" id="{E80B9646-463E-4E43-95E2-A80CFFC80ACC}"/>
              </a:ext>
            </a:extLst>
          </p:cNvPr>
          <p:cNvGrpSpPr/>
          <p:nvPr/>
        </p:nvGrpSpPr>
        <p:grpSpPr>
          <a:xfrm>
            <a:off x="93777" y="126874"/>
            <a:ext cx="10307523" cy="5822830"/>
            <a:chOff x="41936" y="120478"/>
            <a:chExt cx="8263141" cy="4558150"/>
          </a:xfrm>
        </p:grpSpPr>
        <p:sp>
          <p:nvSpPr>
            <p:cNvPr id="113" name="Rectangle 112">
              <a:extLst>
                <a:ext uri="{FF2B5EF4-FFF2-40B4-BE49-F238E27FC236}">
                  <a16:creationId xmlns:a16="http://schemas.microsoft.com/office/drawing/2014/main" id="{EC47F074-E009-7D40-BA29-4F3912390CAA}"/>
                </a:ext>
              </a:extLst>
            </p:cNvPr>
            <p:cNvSpPr/>
            <p:nvPr/>
          </p:nvSpPr>
          <p:spPr>
            <a:xfrm>
              <a:off x="41936" y="120478"/>
              <a:ext cx="3980577" cy="313209"/>
            </a:xfrm>
            <a:prstGeom prst="rect">
              <a:avLst/>
            </a:prstGeom>
          </p:spPr>
          <p:txBody>
            <a:bodyPr wrap="square">
              <a:spAutoFit/>
            </a:bodyPr>
            <a:lstStyle/>
            <a:p>
              <a:pPr marL="139700">
                <a:buClr>
                  <a:srgbClr val="000000"/>
                </a:buClr>
                <a:buSzPts val="1400"/>
                <a:buFont typeface="Arial"/>
                <a:buNone/>
              </a:pPr>
              <a:r>
                <a:rPr lang="en-IN" sz="2000" b="1" kern="0" dirty="0">
                  <a:solidFill>
                    <a:srgbClr val="C00000"/>
                  </a:solidFill>
                  <a:latin typeface="Times New Roman" panose="02020603050405020304" pitchFamily="18" charset="0"/>
                  <a:ea typeface="Calibri"/>
                  <a:cs typeface="Times New Roman" panose="02020603050405020304" pitchFamily="18" charset="0"/>
                  <a:sym typeface="Calibri"/>
                </a:rPr>
                <a:t>PIPELINE</a:t>
              </a:r>
            </a:p>
          </p:txBody>
        </p:sp>
        <p:cxnSp>
          <p:nvCxnSpPr>
            <p:cNvPr id="115" name="Straight Arrow Connector 114">
              <a:extLst>
                <a:ext uri="{FF2B5EF4-FFF2-40B4-BE49-F238E27FC236}">
                  <a16:creationId xmlns:a16="http://schemas.microsoft.com/office/drawing/2014/main" id="{5E21034E-DDED-4144-995A-174D143BF1CE}"/>
                </a:ext>
              </a:extLst>
            </p:cNvPr>
            <p:cNvCxnSpPr>
              <a:cxnSpLocks/>
            </p:cNvCxnSpPr>
            <p:nvPr/>
          </p:nvCxnSpPr>
          <p:spPr>
            <a:xfrm>
              <a:off x="1154359" y="886635"/>
              <a:ext cx="509848" cy="0"/>
            </a:xfrm>
            <a:prstGeom prst="straightConnector1">
              <a:avLst/>
            </a:prstGeom>
            <a:noFill/>
            <a:ln w="28575" cap="flat" cmpd="sng" algn="ctr">
              <a:solidFill>
                <a:srgbClr val="000000"/>
              </a:solidFill>
              <a:prstDash val="solid"/>
              <a:tailEnd type="triangle"/>
            </a:ln>
            <a:effectLst/>
          </p:spPr>
        </p:cxnSp>
        <p:sp>
          <p:nvSpPr>
            <p:cNvPr id="118" name="Rectangle 117">
              <a:extLst>
                <a:ext uri="{FF2B5EF4-FFF2-40B4-BE49-F238E27FC236}">
                  <a16:creationId xmlns:a16="http://schemas.microsoft.com/office/drawing/2014/main" id="{C215C597-CA0D-AB47-8528-774AE44DC150}"/>
                </a:ext>
              </a:extLst>
            </p:cNvPr>
            <p:cNvSpPr/>
            <p:nvPr/>
          </p:nvSpPr>
          <p:spPr>
            <a:xfrm>
              <a:off x="1705352" y="688472"/>
              <a:ext cx="1181765" cy="389290"/>
            </a:xfrm>
            <a:prstGeom prst="rect">
              <a:avLst/>
            </a:prstGeom>
            <a:solidFill>
              <a:srgbClr val="FFFFFF">
                <a:lumMod val="85000"/>
              </a:srgbClr>
            </a:solidFill>
            <a:ln w="25400" cap="flat" cmpd="sng" algn="ctr">
              <a:solidFill>
                <a:srgbClr val="FFFFFF">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n-US" sz="1400" b="1" i="0" u="none" strike="noStrike" kern="0" cap="none" spc="0" normalizeH="0" baseline="0" noProof="0" dirty="0" err="1">
                  <a:ln>
                    <a:noFill/>
                  </a:ln>
                  <a:solidFill>
                    <a:srgbClr val="000000"/>
                  </a:solidFill>
                  <a:effectLst/>
                  <a:uLnTx/>
                  <a:uFillTx/>
                  <a:latin typeface="Arial"/>
                  <a:ea typeface="+mn-ea"/>
                  <a:cs typeface="+mn-cs"/>
                  <a:sym typeface="Arial"/>
                </a:rPr>
                <a:t>Samtools</a:t>
              </a:r>
              <a:r>
                <a:rPr kumimoji="0" lang="en-US" sz="1400" b="1" i="0" u="none" strike="noStrike" kern="0" cap="none" spc="0" normalizeH="0" baseline="0" noProof="0" dirty="0">
                  <a:ln>
                    <a:noFill/>
                  </a:ln>
                  <a:solidFill>
                    <a:srgbClr val="000000"/>
                  </a:solidFill>
                  <a:effectLst/>
                  <a:uLnTx/>
                  <a:uFillTx/>
                  <a:latin typeface="Arial"/>
                  <a:ea typeface="+mn-ea"/>
                  <a:cs typeface="+mn-cs"/>
                  <a:sym typeface="Arial"/>
                </a:rPr>
                <a:t> view</a:t>
              </a:r>
            </a:p>
          </p:txBody>
        </p:sp>
        <p:cxnSp>
          <p:nvCxnSpPr>
            <p:cNvPr id="119" name="Straight Arrow Connector 118">
              <a:extLst>
                <a:ext uri="{FF2B5EF4-FFF2-40B4-BE49-F238E27FC236}">
                  <a16:creationId xmlns:a16="http://schemas.microsoft.com/office/drawing/2014/main" id="{7585B94F-1C84-874A-B71B-9F2AA7995D1C}"/>
                </a:ext>
              </a:extLst>
            </p:cNvPr>
            <p:cNvCxnSpPr>
              <a:cxnSpLocks/>
            </p:cNvCxnSpPr>
            <p:nvPr/>
          </p:nvCxnSpPr>
          <p:spPr>
            <a:xfrm>
              <a:off x="2927842" y="867303"/>
              <a:ext cx="940604" cy="0"/>
            </a:xfrm>
            <a:prstGeom prst="straightConnector1">
              <a:avLst/>
            </a:prstGeom>
            <a:noFill/>
            <a:ln w="28575" cap="flat" cmpd="sng" algn="ctr">
              <a:solidFill>
                <a:srgbClr val="000000"/>
              </a:solidFill>
              <a:prstDash val="solid"/>
              <a:tailEnd type="triangle"/>
            </a:ln>
            <a:effectLst/>
          </p:spPr>
        </p:cxnSp>
        <p:cxnSp>
          <p:nvCxnSpPr>
            <p:cNvPr id="120" name="Straight Arrow Connector 119">
              <a:extLst>
                <a:ext uri="{FF2B5EF4-FFF2-40B4-BE49-F238E27FC236}">
                  <a16:creationId xmlns:a16="http://schemas.microsoft.com/office/drawing/2014/main" id="{A95CCD1A-E819-3244-AF46-33F4331ABBCD}"/>
                </a:ext>
              </a:extLst>
            </p:cNvPr>
            <p:cNvCxnSpPr>
              <a:cxnSpLocks/>
            </p:cNvCxnSpPr>
            <p:nvPr/>
          </p:nvCxnSpPr>
          <p:spPr>
            <a:xfrm>
              <a:off x="3613521" y="1937435"/>
              <a:ext cx="509848" cy="0"/>
            </a:xfrm>
            <a:prstGeom prst="straightConnector1">
              <a:avLst/>
            </a:prstGeom>
            <a:noFill/>
            <a:ln w="28575" cap="flat" cmpd="sng" algn="ctr">
              <a:solidFill>
                <a:srgbClr val="000000"/>
              </a:solidFill>
              <a:prstDash val="solid"/>
              <a:tailEnd type="triangle"/>
            </a:ln>
            <a:effectLst/>
          </p:spPr>
        </p:cxnSp>
        <p:sp>
          <p:nvSpPr>
            <p:cNvPr id="123" name="TextBox 122">
              <a:extLst>
                <a:ext uri="{FF2B5EF4-FFF2-40B4-BE49-F238E27FC236}">
                  <a16:creationId xmlns:a16="http://schemas.microsoft.com/office/drawing/2014/main" id="{28628608-D5DF-624C-BA77-643FA2EA8DAB}"/>
                </a:ext>
              </a:extLst>
            </p:cNvPr>
            <p:cNvSpPr txBox="1"/>
            <p:nvPr/>
          </p:nvSpPr>
          <p:spPr>
            <a:xfrm>
              <a:off x="4268081" y="4269048"/>
              <a:ext cx="1773292" cy="409580"/>
            </a:xfrm>
            <a:prstGeom prst="rect">
              <a:avLst/>
            </a:prstGeom>
            <a:noFill/>
          </p:spPr>
          <p:txBody>
            <a:bodyPr wrap="square" rtlCol="0">
              <a:spAutoFit/>
            </a:bodyPr>
            <a:lstStyle/>
            <a:p>
              <a:pPr algn="ctr">
                <a:buClr>
                  <a:srgbClr val="000000"/>
                </a:buClr>
                <a:buFont typeface="Arial"/>
                <a:buNone/>
              </a:pPr>
              <a:r>
                <a:rPr lang="en-US" sz="1400" kern="0" dirty="0">
                  <a:solidFill>
                    <a:srgbClr val="3D4594">
                      <a:lumMod val="75000"/>
                    </a:srgbClr>
                  </a:solidFill>
                  <a:latin typeface="Arial"/>
                  <a:cs typeface="Arial"/>
                  <a:sym typeface="Arial"/>
                </a:rPr>
                <a:t>Reference – T2T-CHM13 (</a:t>
              </a:r>
              <a:r>
                <a:rPr lang="en-US" sz="1400" kern="0" dirty="0" err="1">
                  <a:solidFill>
                    <a:srgbClr val="3D4594">
                      <a:lumMod val="75000"/>
                    </a:srgbClr>
                  </a:solidFill>
                  <a:latin typeface="Arial"/>
                  <a:cs typeface="Arial"/>
                  <a:sym typeface="Arial"/>
                </a:rPr>
                <a:t>ChrX</a:t>
              </a:r>
              <a:r>
                <a:rPr lang="en-US" sz="1400" kern="0" dirty="0">
                  <a:solidFill>
                    <a:srgbClr val="3D4594">
                      <a:lumMod val="75000"/>
                    </a:srgbClr>
                  </a:solidFill>
                  <a:latin typeface="Arial"/>
                  <a:cs typeface="Arial"/>
                  <a:sym typeface="Arial"/>
                </a:rPr>
                <a:t>)</a:t>
              </a:r>
              <a:endParaRPr lang="en-US" sz="1200" kern="0" dirty="0">
                <a:solidFill>
                  <a:srgbClr val="3D4594">
                    <a:lumMod val="75000"/>
                  </a:srgbClr>
                </a:solidFill>
                <a:latin typeface="Arial"/>
                <a:cs typeface="Arial"/>
                <a:sym typeface="Arial"/>
              </a:endParaRPr>
            </a:p>
          </p:txBody>
        </p:sp>
        <p:sp>
          <p:nvSpPr>
            <p:cNvPr id="138" name="Rectangle 137">
              <a:extLst>
                <a:ext uri="{FF2B5EF4-FFF2-40B4-BE49-F238E27FC236}">
                  <a16:creationId xmlns:a16="http://schemas.microsoft.com/office/drawing/2014/main" id="{2E708DB4-D90A-624B-804C-8F4487039F4C}"/>
                </a:ext>
              </a:extLst>
            </p:cNvPr>
            <p:cNvSpPr/>
            <p:nvPr/>
          </p:nvSpPr>
          <p:spPr>
            <a:xfrm>
              <a:off x="2116062" y="1579009"/>
              <a:ext cx="1418482" cy="358425"/>
            </a:xfrm>
            <a:prstGeom prst="rect">
              <a:avLst/>
            </a:prstGeom>
            <a:solidFill>
              <a:srgbClr val="FFFFFF">
                <a:lumMod val="85000"/>
              </a:srgbClr>
            </a:solidFill>
            <a:ln w="25400" cap="flat" cmpd="sng" algn="ctr">
              <a:solidFill>
                <a:srgbClr val="FFFFFF">
                  <a:shade val="50000"/>
                </a:srgbClr>
              </a:solidFill>
              <a:prstDash val="solid"/>
            </a:ln>
            <a:effectLst/>
          </p:spPr>
          <p:txBody>
            <a:bodyPr rtlCol="0" anchor="ctr"/>
            <a:lstStyle/>
            <a:p>
              <a:pPr lvl="0" algn="ctr">
                <a:buClr>
                  <a:srgbClr val="000000"/>
                </a:buClr>
              </a:pPr>
              <a:r>
                <a:rPr lang="en-US" sz="1400" b="1" kern="0" dirty="0">
                  <a:solidFill>
                    <a:srgbClr val="000000"/>
                  </a:solidFill>
                  <a:latin typeface="Arial"/>
                  <a:sym typeface="Arial"/>
                </a:rPr>
                <a:t>fast5_subset</a:t>
              </a:r>
              <a:endParaRPr kumimoji="0" lang="en-US" sz="1400" b="0" i="0" u="none" strike="noStrike" kern="0" cap="none" spc="0" normalizeH="0" baseline="0" noProof="0" dirty="0">
                <a:ln>
                  <a:noFill/>
                </a:ln>
                <a:solidFill>
                  <a:srgbClr val="000000"/>
                </a:solidFill>
                <a:effectLst/>
                <a:uLnTx/>
                <a:uFillTx/>
                <a:latin typeface="Arial"/>
                <a:ea typeface="+mn-ea"/>
                <a:cs typeface="+mn-cs"/>
                <a:sym typeface="Arial"/>
              </a:endParaRPr>
            </a:p>
          </p:txBody>
        </p:sp>
        <p:sp>
          <p:nvSpPr>
            <p:cNvPr id="142" name="Rectangle 141">
              <a:extLst>
                <a:ext uri="{FF2B5EF4-FFF2-40B4-BE49-F238E27FC236}">
                  <a16:creationId xmlns:a16="http://schemas.microsoft.com/office/drawing/2014/main" id="{F4E3D588-3D15-5F48-A96A-FEFE76CE33DD}"/>
                </a:ext>
              </a:extLst>
            </p:cNvPr>
            <p:cNvSpPr/>
            <p:nvPr/>
          </p:nvSpPr>
          <p:spPr>
            <a:xfrm>
              <a:off x="6646258" y="1589280"/>
              <a:ext cx="1418482" cy="501609"/>
            </a:xfrm>
            <a:prstGeom prst="rect">
              <a:avLst/>
            </a:prstGeom>
            <a:solidFill>
              <a:srgbClr val="FFFFFF">
                <a:lumMod val="85000"/>
              </a:srgbClr>
            </a:solidFill>
            <a:ln w="25400" cap="flat" cmpd="sng" algn="ctr">
              <a:solidFill>
                <a:srgbClr val="FFFFFF">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lang="en-US" sz="1400" b="1" kern="0" dirty="0">
                  <a:solidFill>
                    <a:srgbClr val="000000"/>
                  </a:solidFill>
                  <a:latin typeface="Arial"/>
                  <a:sym typeface="Arial"/>
                </a:rPr>
                <a:t>Guppy </a:t>
              </a:r>
              <a:r>
                <a:rPr lang="en-US" sz="1400" b="1" kern="0" dirty="0" err="1">
                  <a:solidFill>
                    <a:srgbClr val="000000"/>
                  </a:solidFill>
                  <a:latin typeface="Arial"/>
                  <a:sym typeface="Arial"/>
                </a:rPr>
                <a:t>basecaller</a:t>
              </a:r>
              <a:r>
                <a:rPr lang="en-US" sz="1400" b="1" kern="0" dirty="0">
                  <a:solidFill>
                    <a:srgbClr val="000000"/>
                  </a:solidFill>
                  <a:latin typeface="Arial"/>
                  <a:sym typeface="Arial"/>
                </a:rPr>
                <a:t> w/ Remora</a:t>
              </a:r>
              <a:endParaRPr kumimoji="0" lang="en-US" sz="1400" b="0" i="0" u="none" strike="noStrike" kern="0" cap="none" spc="0" normalizeH="0" baseline="0" noProof="0" dirty="0">
                <a:ln>
                  <a:noFill/>
                </a:ln>
                <a:solidFill>
                  <a:srgbClr val="000000"/>
                </a:solidFill>
                <a:effectLst/>
                <a:uLnTx/>
                <a:uFillTx/>
                <a:latin typeface="Arial"/>
                <a:ea typeface="+mn-ea"/>
                <a:cs typeface="+mn-cs"/>
                <a:sym typeface="Arial"/>
              </a:endParaRPr>
            </a:p>
          </p:txBody>
        </p:sp>
        <p:cxnSp>
          <p:nvCxnSpPr>
            <p:cNvPr id="146" name="Straight Arrow Connector 145">
              <a:extLst>
                <a:ext uri="{FF2B5EF4-FFF2-40B4-BE49-F238E27FC236}">
                  <a16:creationId xmlns:a16="http://schemas.microsoft.com/office/drawing/2014/main" id="{D72FDBFA-1E0E-AB43-8DE9-9697E7503454}"/>
                </a:ext>
              </a:extLst>
            </p:cNvPr>
            <p:cNvCxnSpPr>
              <a:cxnSpLocks/>
            </p:cNvCxnSpPr>
            <p:nvPr/>
          </p:nvCxnSpPr>
          <p:spPr>
            <a:xfrm flipV="1">
              <a:off x="5228184" y="1937434"/>
              <a:ext cx="1384837" cy="1"/>
            </a:xfrm>
            <a:prstGeom prst="straightConnector1">
              <a:avLst/>
            </a:prstGeom>
            <a:noFill/>
            <a:ln w="28575" cap="flat" cmpd="sng" algn="ctr">
              <a:solidFill>
                <a:srgbClr val="000000"/>
              </a:solidFill>
              <a:prstDash val="solid"/>
              <a:tailEnd type="triangle"/>
            </a:ln>
            <a:effectLst/>
          </p:spPr>
        </p:cxnSp>
        <p:cxnSp>
          <p:nvCxnSpPr>
            <p:cNvPr id="150" name="Straight Arrow Connector 149">
              <a:extLst>
                <a:ext uri="{FF2B5EF4-FFF2-40B4-BE49-F238E27FC236}">
                  <a16:creationId xmlns:a16="http://schemas.microsoft.com/office/drawing/2014/main" id="{99AD9BC9-2FE9-7E4F-A7BB-41301E45D6FF}"/>
                </a:ext>
              </a:extLst>
            </p:cNvPr>
            <p:cNvCxnSpPr>
              <a:cxnSpLocks/>
            </p:cNvCxnSpPr>
            <p:nvPr/>
          </p:nvCxnSpPr>
          <p:spPr>
            <a:xfrm flipH="1">
              <a:off x="6443223" y="2130655"/>
              <a:ext cx="647974" cy="491087"/>
            </a:xfrm>
            <a:prstGeom prst="straightConnector1">
              <a:avLst/>
            </a:prstGeom>
            <a:noFill/>
            <a:ln w="28575" cap="flat" cmpd="sng" algn="ctr">
              <a:solidFill>
                <a:srgbClr val="000000"/>
              </a:solidFill>
              <a:prstDash val="solid"/>
              <a:tailEnd type="triangle"/>
            </a:ln>
            <a:effectLst/>
          </p:spPr>
        </p:cxnSp>
        <p:cxnSp>
          <p:nvCxnSpPr>
            <p:cNvPr id="156" name="Straight Arrow Connector 155">
              <a:extLst>
                <a:ext uri="{FF2B5EF4-FFF2-40B4-BE49-F238E27FC236}">
                  <a16:creationId xmlns:a16="http://schemas.microsoft.com/office/drawing/2014/main" id="{6B1598DE-08FB-B141-8D92-1F33DD662472}"/>
                </a:ext>
              </a:extLst>
            </p:cNvPr>
            <p:cNvCxnSpPr>
              <a:cxnSpLocks/>
            </p:cNvCxnSpPr>
            <p:nvPr/>
          </p:nvCxnSpPr>
          <p:spPr>
            <a:xfrm flipH="1">
              <a:off x="5920602" y="3095135"/>
              <a:ext cx="2384475" cy="822717"/>
            </a:xfrm>
            <a:prstGeom prst="straightConnector1">
              <a:avLst/>
            </a:prstGeom>
            <a:noFill/>
            <a:ln w="28575" cap="flat" cmpd="sng" algn="ctr">
              <a:solidFill>
                <a:srgbClr val="000000"/>
              </a:solidFill>
              <a:prstDash val="solid"/>
              <a:tailEnd type="triangle"/>
            </a:ln>
            <a:effectLst/>
          </p:spPr>
        </p:cxnSp>
      </p:grpSp>
      <p:sp>
        <p:nvSpPr>
          <p:cNvPr id="185" name="TextBox 184">
            <a:extLst>
              <a:ext uri="{FF2B5EF4-FFF2-40B4-BE49-F238E27FC236}">
                <a16:creationId xmlns:a16="http://schemas.microsoft.com/office/drawing/2014/main" id="{5029B052-A0CF-7C4F-B7DE-13C9BD0034AC}"/>
              </a:ext>
            </a:extLst>
          </p:cNvPr>
          <p:cNvSpPr txBox="1"/>
          <p:nvPr/>
        </p:nvSpPr>
        <p:spPr>
          <a:xfrm>
            <a:off x="147147" y="634814"/>
            <a:ext cx="1504862" cy="923330"/>
          </a:xfrm>
          <a:prstGeom prst="rect">
            <a:avLst/>
          </a:prstGeom>
          <a:noFill/>
        </p:spPr>
        <p:txBody>
          <a:bodyPr wrap="square" rtlCol="0">
            <a:spAutoFit/>
          </a:bodyPr>
          <a:lstStyle/>
          <a:p>
            <a:pPr algn="ctr">
              <a:buClr>
                <a:srgbClr val="000000"/>
              </a:buClr>
              <a:buFont typeface="Arial"/>
              <a:buNone/>
            </a:pPr>
            <a:r>
              <a:rPr lang="en-US" sz="1400" kern="0" dirty="0">
                <a:solidFill>
                  <a:srgbClr val="D9563F">
                    <a:lumMod val="50000"/>
                  </a:srgbClr>
                </a:solidFill>
                <a:latin typeface="Arial"/>
                <a:cs typeface="Arial"/>
                <a:sym typeface="Arial"/>
              </a:rPr>
              <a:t>CHM13 aligned file (without mods)</a:t>
            </a:r>
          </a:p>
          <a:p>
            <a:pPr algn="ctr">
              <a:buClr>
                <a:srgbClr val="000000"/>
              </a:buClr>
              <a:buFont typeface="Arial"/>
              <a:buNone/>
            </a:pPr>
            <a:r>
              <a:rPr lang="en-US" sz="1200" kern="0" dirty="0">
                <a:solidFill>
                  <a:srgbClr val="D9563F">
                    <a:lumMod val="75000"/>
                  </a:srgbClr>
                </a:solidFill>
                <a:latin typeface="Arial"/>
                <a:cs typeface="Arial"/>
                <a:sym typeface="Arial"/>
              </a:rPr>
              <a:t>(BAM)</a:t>
            </a:r>
          </a:p>
        </p:txBody>
      </p:sp>
      <p:sp>
        <p:nvSpPr>
          <p:cNvPr id="188" name="TextBox 187">
            <a:extLst>
              <a:ext uri="{FF2B5EF4-FFF2-40B4-BE49-F238E27FC236}">
                <a16:creationId xmlns:a16="http://schemas.microsoft.com/office/drawing/2014/main" id="{2B37EA33-3DBA-C546-8AE7-D815BC97680E}"/>
              </a:ext>
            </a:extLst>
          </p:cNvPr>
          <p:cNvSpPr txBox="1"/>
          <p:nvPr/>
        </p:nvSpPr>
        <p:spPr>
          <a:xfrm>
            <a:off x="3512418" y="574286"/>
            <a:ext cx="1485437" cy="461665"/>
          </a:xfrm>
          <a:prstGeom prst="rect">
            <a:avLst/>
          </a:prstGeom>
          <a:noFill/>
        </p:spPr>
        <p:txBody>
          <a:bodyPr wrap="square" rtlCol="0">
            <a:spAutoFit/>
          </a:bodyPr>
          <a:lstStyle/>
          <a:p>
            <a:pPr algn="ctr">
              <a:buClr>
                <a:srgbClr val="000000"/>
              </a:buClr>
              <a:buFont typeface="Arial"/>
              <a:buNone/>
            </a:pPr>
            <a:r>
              <a:rPr lang="en-US" sz="1200" b="1" kern="0" dirty="0">
                <a:solidFill>
                  <a:srgbClr val="163EF5">
                    <a:lumMod val="75000"/>
                  </a:srgbClr>
                </a:solidFill>
                <a:latin typeface="Arial"/>
                <a:cs typeface="Arial"/>
                <a:sym typeface="Arial"/>
              </a:rPr>
              <a:t>Extract </a:t>
            </a:r>
            <a:r>
              <a:rPr lang="en-US" sz="1200" b="1" kern="0" dirty="0" err="1">
                <a:solidFill>
                  <a:srgbClr val="163EF5">
                    <a:lumMod val="75000"/>
                  </a:srgbClr>
                </a:solidFill>
                <a:latin typeface="Arial"/>
                <a:cs typeface="Arial"/>
                <a:sym typeface="Arial"/>
              </a:rPr>
              <a:t>chrX</a:t>
            </a:r>
            <a:r>
              <a:rPr lang="en-US" sz="1200" b="1" kern="0" dirty="0">
                <a:solidFill>
                  <a:srgbClr val="163EF5">
                    <a:lumMod val="75000"/>
                  </a:srgbClr>
                </a:solidFill>
                <a:latin typeface="Arial"/>
                <a:cs typeface="Arial"/>
                <a:sym typeface="Arial"/>
              </a:rPr>
              <a:t> reads</a:t>
            </a:r>
            <a:endParaRPr lang="en-US" sz="1100" b="1" kern="0" dirty="0">
              <a:solidFill>
                <a:srgbClr val="163EF5">
                  <a:lumMod val="75000"/>
                </a:srgbClr>
              </a:solidFill>
              <a:latin typeface="Arial"/>
              <a:cs typeface="Arial"/>
              <a:sym typeface="Arial"/>
            </a:endParaRPr>
          </a:p>
        </p:txBody>
      </p:sp>
      <p:sp>
        <p:nvSpPr>
          <p:cNvPr id="189" name="TextBox 188">
            <a:extLst>
              <a:ext uri="{FF2B5EF4-FFF2-40B4-BE49-F238E27FC236}">
                <a16:creationId xmlns:a16="http://schemas.microsoft.com/office/drawing/2014/main" id="{56C0C226-D33F-2D43-82EE-2B9991DEB755}"/>
              </a:ext>
            </a:extLst>
          </p:cNvPr>
          <p:cNvSpPr txBox="1"/>
          <p:nvPr/>
        </p:nvSpPr>
        <p:spPr>
          <a:xfrm>
            <a:off x="4806576" y="773217"/>
            <a:ext cx="1407078" cy="492443"/>
          </a:xfrm>
          <a:prstGeom prst="rect">
            <a:avLst/>
          </a:prstGeom>
          <a:noFill/>
        </p:spPr>
        <p:txBody>
          <a:bodyPr wrap="square" rtlCol="0">
            <a:spAutoFit/>
          </a:bodyPr>
          <a:lstStyle/>
          <a:p>
            <a:pPr algn="ctr">
              <a:buClr>
                <a:srgbClr val="000000"/>
              </a:buClr>
              <a:buFont typeface="Arial"/>
              <a:buNone/>
            </a:pPr>
            <a:r>
              <a:rPr lang="en-US" sz="1400" kern="0" dirty="0" err="1">
                <a:solidFill>
                  <a:srgbClr val="D9563F">
                    <a:lumMod val="50000"/>
                  </a:srgbClr>
                </a:solidFill>
                <a:latin typeface="Arial"/>
                <a:cs typeface="Arial"/>
                <a:sym typeface="Arial"/>
              </a:rPr>
              <a:t>ChrX</a:t>
            </a:r>
            <a:r>
              <a:rPr lang="en-US" sz="1400" kern="0" dirty="0">
                <a:solidFill>
                  <a:srgbClr val="D9563F">
                    <a:lumMod val="50000"/>
                  </a:srgbClr>
                </a:solidFill>
                <a:latin typeface="Arial"/>
                <a:cs typeface="Arial"/>
                <a:sym typeface="Arial"/>
              </a:rPr>
              <a:t> read IDs</a:t>
            </a:r>
          </a:p>
          <a:p>
            <a:pPr algn="ctr">
              <a:buClr>
                <a:srgbClr val="000000"/>
              </a:buClr>
              <a:buFont typeface="Arial"/>
              <a:buNone/>
            </a:pPr>
            <a:r>
              <a:rPr lang="en-US" sz="1200" kern="0" dirty="0">
                <a:solidFill>
                  <a:srgbClr val="D9563F">
                    <a:lumMod val="75000"/>
                  </a:srgbClr>
                </a:solidFill>
                <a:latin typeface="Arial"/>
                <a:cs typeface="Arial"/>
                <a:sym typeface="Arial"/>
              </a:rPr>
              <a:t>(TXT)</a:t>
            </a:r>
          </a:p>
        </p:txBody>
      </p:sp>
      <p:sp>
        <p:nvSpPr>
          <p:cNvPr id="190" name="TextBox 189">
            <a:extLst>
              <a:ext uri="{FF2B5EF4-FFF2-40B4-BE49-F238E27FC236}">
                <a16:creationId xmlns:a16="http://schemas.microsoft.com/office/drawing/2014/main" id="{8733A7E7-38BF-4B46-8A89-7FAE4482A2B1}"/>
              </a:ext>
            </a:extLst>
          </p:cNvPr>
          <p:cNvSpPr txBox="1"/>
          <p:nvPr/>
        </p:nvSpPr>
        <p:spPr>
          <a:xfrm>
            <a:off x="55677" y="1747900"/>
            <a:ext cx="1671158" cy="707886"/>
          </a:xfrm>
          <a:prstGeom prst="rect">
            <a:avLst/>
          </a:prstGeom>
          <a:noFill/>
        </p:spPr>
        <p:txBody>
          <a:bodyPr wrap="square" rtlCol="0">
            <a:spAutoFit/>
          </a:bodyPr>
          <a:lstStyle/>
          <a:p>
            <a:pPr algn="ctr">
              <a:buClr>
                <a:srgbClr val="000000"/>
              </a:buClr>
              <a:buFont typeface="Arial"/>
              <a:buNone/>
            </a:pPr>
            <a:r>
              <a:rPr lang="en-US" sz="1400" kern="0" dirty="0">
                <a:solidFill>
                  <a:srgbClr val="D9563F">
                    <a:lumMod val="50000"/>
                  </a:srgbClr>
                </a:solidFill>
                <a:latin typeface="Arial"/>
                <a:cs typeface="Arial"/>
                <a:sym typeface="Arial"/>
              </a:rPr>
              <a:t>CHM13 ONT reads </a:t>
            </a:r>
          </a:p>
          <a:p>
            <a:pPr algn="ctr">
              <a:buClr>
                <a:srgbClr val="000000"/>
              </a:buClr>
              <a:buFont typeface="Arial"/>
              <a:buNone/>
            </a:pPr>
            <a:r>
              <a:rPr lang="en-US" sz="1200" kern="0" dirty="0">
                <a:solidFill>
                  <a:srgbClr val="D9563F">
                    <a:lumMod val="75000"/>
                  </a:srgbClr>
                </a:solidFill>
                <a:latin typeface="Arial"/>
                <a:cs typeface="Arial"/>
                <a:sym typeface="Arial"/>
              </a:rPr>
              <a:t>(FAST5)</a:t>
            </a:r>
          </a:p>
        </p:txBody>
      </p:sp>
      <p:cxnSp>
        <p:nvCxnSpPr>
          <p:cNvPr id="191" name="Straight Arrow Connector 190">
            <a:extLst>
              <a:ext uri="{FF2B5EF4-FFF2-40B4-BE49-F238E27FC236}">
                <a16:creationId xmlns:a16="http://schemas.microsoft.com/office/drawing/2014/main" id="{DD9D79DD-F1F9-804D-97BB-3C779D342F05}"/>
              </a:ext>
            </a:extLst>
          </p:cNvPr>
          <p:cNvCxnSpPr>
            <a:cxnSpLocks/>
          </p:cNvCxnSpPr>
          <p:nvPr/>
        </p:nvCxnSpPr>
        <p:spPr>
          <a:xfrm>
            <a:off x="1481423" y="2101843"/>
            <a:ext cx="1095059" cy="142575"/>
          </a:xfrm>
          <a:prstGeom prst="straightConnector1">
            <a:avLst/>
          </a:prstGeom>
          <a:noFill/>
          <a:ln w="28575" cap="flat" cmpd="sng" algn="ctr">
            <a:solidFill>
              <a:srgbClr val="000000"/>
            </a:solidFill>
            <a:prstDash val="solid"/>
            <a:tailEnd type="triangle"/>
          </a:ln>
          <a:effectLst/>
        </p:spPr>
      </p:cxnSp>
      <p:cxnSp>
        <p:nvCxnSpPr>
          <p:cNvPr id="192" name="Straight Arrow Connector 191">
            <a:extLst>
              <a:ext uri="{FF2B5EF4-FFF2-40B4-BE49-F238E27FC236}">
                <a16:creationId xmlns:a16="http://schemas.microsoft.com/office/drawing/2014/main" id="{196BCA75-0687-4049-A8F6-6367D25167A6}"/>
              </a:ext>
            </a:extLst>
          </p:cNvPr>
          <p:cNvCxnSpPr>
            <a:cxnSpLocks/>
          </p:cNvCxnSpPr>
          <p:nvPr/>
        </p:nvCxnSpPr>
        <p:spPr>
          <a:xfrm flipH="1">
            <a:off x="4483340" y="1312830"/>
            <a:ext cx="811586" cy="660376"/>
          </a:xfrm>
          <a:prstGeom prst="straightConnector1">
            <a:avLst/>
          </a:prstGeom>
          <a:noFill/>
          <a:ln w="28575" cap="flat" cmpd="sng" algn="ctr">
            <a:solidFill>
              <a:srgbClr val="000000"/>
            </a:solidFill>
            <a:prstDash val="solid"/>
            <a:tailEnd type="triangle"/>
          </a:ln>
          <a:effectLst/>
        </p:spPr>
      </p:cxnSp>
      <p:sp>
        <p:nvSpPr>
          <p:cNvPr id="196" name="TextBox 195">
            <a:extLst>
              <a:ext uri="{FF2B5EF4-FFF2-40B4-BE49-F238E27FC236}">
                <a16:creationId xmlns:a16="http://schemas.microsoft.com/office/drawing/2014/main" id="{3299BD5A-AD48-A34E-9DED-5EAC7315234E}"/>
              </a:ext>
            </a:extLst>
          </p:cNvPr>
          <p:cNvSpPr txBox="1"/>
          <p:nvPr/>
        </p:nvSpPr>
        <p:spPr>
          <a:xfrm>
            <a:off x="5107994" y="2144410"/>
            <a:ext cx="1671158" cy="492443"/>
          </a:xfrm>
          <a:prstGeom prst="rect">
            <a:avLst/>
          </a:prstGeom>
          <a:noFill/>
        </p:spPr>
        <p:txBody>
          <a:bodyPr wrap="square" rtlCol="0">
            <a:spAutoFit/>
          </a:bodyPr>
          <a:lstStyle/>
          <a:p>
            <a:pPr algn="ctr">
              <a:buClr>
                <a:srgbClr val="000000"/>
              </a:buClr>
              <a:buFont typeface="Arial"/>
              <a:buNone/>
            </a:pPr>
            <a:r>
              <a:rPr lang="en-US" sz="1400" kern="0" dirty="0" err="1">
                <a:solidFill>
                  <a:srgbClr val="D9563F">
                    <a:lumMod val="50000"/>
                  </a:srgbClr>
                </a:solidFill>
                <a:latin typeface="Arial"/>
                <a:cs typeface="Arial"/>
                <a:sym typeface="Arial"/>
              </a:rPr>
              <a:t>ChrX</a:t>
            </a:r>
            <a:r>
              <a:rPr lang="en-US" sz="1400" kern="0" dirty="0">
                <a:solidFill>
                  <a:srgbClr val="D9563F">
                    <a:lumMod val="50000"/>
                  </a:srgbClr>
                </a:solidFill>
                <a:latin typeface="Arial"/>
                <a:cs typeface="Arial"/>
                <a:sym typeface="Arial"/>
              </a:rPr>
              <a:t> ONT reads </a:t>
            </a:r>
          </a:p>
          <a:p>
            <a:pPr algn="ctr">
              <a:buClr>
                <a:srgbClr val="000000"/>
              </a:buClr>
              <a:buFont typeface="Arial"/>
              <a:buNone/>
            </a:pPr>
            <a:r>
              <a:rPr lang="en-US" sz="1200" kern="0" dirty="0">
                <a:solidFill>
                  <a:srgbClr val="D9563F">
                    <a:lumMod val="75000"/>
                  </a:srgbClr>
                </a:solidFill>
                <a:latin typeface="Arial"/>
                <a:cs typeface="Arial"/>
                <a:sym typeface="Arial"/>
              </a:rPr>
              <a:t>(FAST5)</a:t>
            </a:r>
          </a:p>
        </p:txBody>
      </p:sp>
      <p:sp>
        <p:nvSpPr>
          <p:cNvPr id="197" name="TextBox 196">
            <a:extLst>
              <a:ext uri="{FF2B5EF4-FFF2-40B4-BE49-F238E27FC236}">
                <a16:creationId xmlns:a16="http://schemas.microsoft.com/office/drawing/2014/main" id="{73EFCA59-7DCE-0A41-A87D-61FB53B96B5B}"/>
              </a:ext>
            </a:extLst>
          </p:cNvPr>
          <p:cNvSpPr txBox="1"/>
          <p:nvPr/>
        </p:nvSpPr>
        <p:spPr>
          <a:xfrm>
            <a:off x="6648109" y="2097600"/>
            <a:ext cx="1485437" cy="276999"/>
          </a:xfrm>
          <a:prstGeom prst="rect">
            <a:avLst/>
          </a:prstGeom>
          <a:noFill/>
        </p:spPr>
        <p:txBody>
          <a:bodyPr wrap="square" rtlCol="0">
            <a:spAutoFit/>
          </a:bodyPr>
          <a:lstStyle/>
          <a:p>
            <a:pPr algn="ctr">
              <a:buClr>
                <a:srgbClr val="000000"/>
              </a:buClr>
              <a:buFont typeface="Arial"/>
              <a:buNone/>
            </a:pPr>
            <a:r>
              <a:rPr lang="en-US" sz="1200" b="1" kern="0" dirty="0">
                <a:solidFill>
                  <a:srgbClr val="163EF5">
                    <a:lumMod val="75000"/>
                  </a:srgbClr>
                </a:solidFill>
                <a:latin typeface="Arial"/>
                <a:cs typeface="Arial"/>
                <a:sym typeface="Arial"/>
              </a:rPr>
              <a:t>Mod base-calling</a:t>
            </a:r>
            <a:endParaRPr lang="en-US" sz="1100" b="1" kern="0" dirty="0">
              <a:solidFill>
                <a:srgbClr val="163EF5">
                  <a:lumMod val="75000"/>
                </a:srgbClr>
              </a:solidFill>
              <a:latin typeface="Arial"/>
              <a:cs typeface="Arial"/>
              <a:sym typeface="Arial"/>
            </a:endParaRPr>
          </a:p>
        </p:txBody>
      </p:sp>
      <p:sp>
        <p:nvSpPr>
          <p:cNvPr id="198" name="TextBox 197">
            <a:extLst>
              <a:ext uri="{FF2B5EF4-FFF2-40B4-BE49-F238E27FC236}">
                <a16:creationId xmlns:a16="http://schemas.microsoft.com/office/drawing/2014/main" id="{E0DA43D7-CD13-C64D-A7CD-7E571CCF900A}"/>
              </a:ext>
            </a:extLst>
          </p:cNvPr>
          <p:cNvSpPr txBox="1"/>
          <p:nvPr/>
        </p:nvSpPr>
        <p:spPr>
          <a:xfrm>
            <a:off x="6939178" y="3392517"/>
            <a:ext cx="2003693" cy="523220"/>
          </a:xfrm>
          <a:prstGeom prst="rect">
            <a:avLst/>
          </a:prstGeom>
          <a:noFill/>
        </p:spPr>
        <p:txBody>
          <a:bodyPr wrap="square" rtlCol="0">
            <a:spAutoFit/>
          </a:bodyPr>
          <a:lstStyle/>
          <a:p>
            <a:pPr algn="ctr">
              <a:buClr>
                <a:srgbClr val="000000"/>
              </a:buClr>
              <a:buFont typeface="Arial"/>
              <a:buNone/>
            </a:pPr>
            <a:r>
              <a:rPr lang="en-US" sz="1400" kern="0" dirty="0">
                <a:solidFill>
                  <a:srgbClr val="D9563F">
                    <a:lumMod val="50000"/>
                  </a:srgbClr>
                </a:solidFill>
                <a:latin typeface="Arial"/>
                <a:cs typeface="Arial"/>
                <a:sym typeface="Arial"/>
              </a:rPr>
              <a:t>Unmapped </a:t>
            </a:r>
            <a:r>
              <a:rPr lang="en-US" sz="1200" kern="0" dirty="0">
                <a:solidFill>
                  <a:srgbClr val="D9563F">
                    <a:lumMod val="75000"/>
                  </a:srgbClr>
                </a:solidFill>
                <a:latin typeface="Arial"/>
                <a:cs typeface="Arial"/>
                <a:sym typeface="Arial"/>
              </a:rPr>
              <a:t>BAMs </a:t>
            </a:r>
            <a:r>
              <a:rPr lang="en-US" sz="1400" kern="0" dirty="0">
                <a:solidFill>
                  <a:srgbClr val="D9563F">
                    <a:lumMod val="50000"/>
                  </a:srgbClr>
                </a:solidFill>
                <a:latin typeface="Arial"/>
                <a:cs typeface="Arial"/>
                <a:sym typeface="Arial"/>
              </a:rPr>
              <a:t>(with only </a:t>
            </a:r>
            <a:r>
              <a:rPr lang="en-US" sz="1400" kern="0" dirty="0" err="1">
                <a:solidFill>
                  <a:srgbClr val="D9563F">
                    <a:lumMod val="50000"/>
                  </a:srgbClr>
                </a:solidFill>
                <a:latin typeface="Arial"/>
                <a:cs typeface="Arial"/>
                <a:sym typeface="Arial"/>
              </a:rPr>
              <a:t>mC</a:t>
            </a:r>
            <a:r>
              <a:rPr lang="en-US" sz="1400" kern="0" dirty="0">
                <a:solidFill>
                  <a:srgbClr val="D9563F">
                    <a:lumMod val="50000"/>
                  </a:srgbClr>
                </a:solidFill>
                <a:latin typeface="Arial"/>
                <a:cs typeface="Arial"/>
                <a:sym typeface="Arial"/>
              </a:rPr>
              <a:t> mods)</a:t>
            </a:r>
            <a:endParaRPr lang="en-US" sz="1200" kern="0" dirty="0">
              <a:solidFill>
                <a:srgbClr val="D9563F">
                  <a:lumMod val="75000"/>
                </a:srgbClr>
              </a:solidFill>
              <a:latin typeface="Arial"/>
              <a:cs typeface="Arial"/>
              <a:sym typeface="Arial"/>
            </a:endParaRPr>
          </a:p>
        </p:txBody>
      </p:sp>
      <p:cxnSp>
        <p:nvCxnSpPr>
          <p:cNvPr id="199" name="Straight Arrow Connector 198">
            <a:extLst>
              <a:ext uri="{FF2B5EF4-FFF2-40B4-BE49-F238E27FC236}">
                <a16:creationId xmlns:a16="http://schemas.microsoft.com/office/drawing/2014/main" id="{3DA331D0-A4EC-B841-A1AE-E6BF2398E610}"/>
              </a:ext>
            </a:extLst>
          </p:cNvPr>
          <p:cNvCxnSpPr>
            <a:cxnSpLocks/>
          </p:cNvCxnSpPr>
          <p:nvPr/>
        </p:nvCxnSpPr>
        <p:spPr>
          <a:xfrm>
            <a:off x="9442142" y="2703501"/>
            <a:ext cx="835579" cy="618625"/>
          </a:xfrm>
          <a:prstGeom prst="straightConnector1">
            <a:avLst/>
          </a:prstGeom>
          <a:noFill/>
          <a:ln w="28575" cap="flat" cmpd="sng" algn="ctr">
            <a:solidFill>
              <a:srgbClr val="000000"/>
            </a:solidFill>
            <a:prstDash val="solid"/>
            <a:tailEnd type="triangle"/>
          </a:ln>
          <a:effectLst/>
        </p:spPr>
      </p:cxnSp>
      <p:sp>
        <p:nvSpPr>
          <p:cNvPr id="207" name="TextBox 206">
            <a:extLst>
              <a:ext uri="{FF2B5EF4-FFF2-40B4-BE49-F238E27FC236}">
                <a16:creationId xmlns:a16="http://schemas.microsoft.com/office/drawing/2014/main" id="{F1457D7F-A3CC-004D-B205-FAC12FC0D4CB}"/>
              </a:ext>
            </a:extLst>
          </p:cNvPr>
          <p:cNvSpPr txBox="1"/>
          <p:nvPr/>
        </p:nvSpPr>
        <p:spPr>
          <a:xfrm>
            <a:off x="7198307" y="2811740"/>
            <a:ext cx="1485437" cy="276999"/>
          </a:xfrm>
          <a:prstGeom prst="rect">
            <a:avLst/>
          </a:prstGeom>
          <a:noFill/>
        </p:spPr>
        <p:txBody>
          <a:bodyPr wrap="square" rtlCol="0">
            <a:spAutoFit/>
          </a:bodyPr>
          <a:lstStyle/>
          <a:p>
            <a:pPr algn="ctr">
              <a:buClr>
                <a:srgbClr val="000000"/>
              </a:buClr>
              <a:buFont typeface="Arial"/>
              <a:buNone/>
            </a:pPr>
            <a:r>
              <a:rPr lang="en-US" sz="1200" b="1" kern="0" dirty="0">
                <a:solidFill>
                  <a:srgbClr val="FF0000"/>
                </a:solidFill>
                <a:latin typeface="Arial"/>
                <a:cs typeface="Arial"/>
                <a:sym typeface="Arial"/>
              </a:rPr>
              <a:t>5mC mode</a:t>
            </a:r>
            <a:endParaRPr lang="en-US" sz="1100" b="1" kern="0" dirty="0">
              <a:solidFill>
                <a:srgbClr val="FF0000"/>
              </a:solidFill>
              <a:latin typeface="Arial"/>
              <a:cs typeface="Arial"/>
              <a:sym typeface="Arial"/>
            </a:endParaRPr>
          </a:p>
        </p:txBody>
      </p:sp>
      <p:sp>
        <p:nvSpPr>
          <p:cNvPr id="208" name="TextBox 207">
            <a:extLst>
              <a:ext uri="{FF2B5EF4-FFF2-40B4-BE49-F238E27FC236}">
                <a16:creationId xmlns:a16="http://schemas.microsoft.com/office/drawing/2014/main" id="{5A1EB4E0-6302-C64C-9E37-426F2C6DC2F8}"/>
              </a:ext>
            </a:extLst>
          </p:cNvPr>
          <p:cNvSpPr txBox="1"/>
          <p:nvPr/>
        </p:nvSpPr>
        <p:spPr>
          <a:xfrm>
            <a:off x="9798978" y="2785019"/>
            <a:ext cx="1485437" cy="461665"/>
          </a:xfrm>
          <a:prstGeom prst="rect">
            <a:avLst/>
          </a:prstGeom>
          <a:noFill/>
        </p:spPr>
        <p:txBody>
          <a:bodyPr wrap="square" rtlCol="0">
            <a:spAutoFit/>
          </a:bodyPr>
          <a:lstStyle/>
          <a:p>
            <a:pPr algn="ctr">
              <a:buClr>
                <a:srgbClr val="000000"/>
              </a:buClr>
              <a:buFont typeface="Arial"/>
              <a:buNone/>
            </a:pPr>
            <a:r>
              <a:rPr lang="en-US" sz="1200" b="1" kern="0" dirty="0">
                <a:solidFill>
                  <a:schemeClr val="accent6">
                    <a:lumMod val="75000"/>
                  </a:schemeClr>
                </a:solidFill>
                <a:latin typeface="Arial"/>
                <a:cs typeface="Arial"/>
                <a:sym typeface="Arial"/>
              </a:rPr>
              <a:t>5mC + 5hmC mode</a:t>
            </a:r>
            <a:endParaRPr lang="en-US" sz="1100" b="1" kern="0" dirty="0">
              <a:solidFill>
                <a:schemeClr val="accent6">
                  <a:lumMod val="75000"/>
                </a:schemeClr>
              </a:solidFill>
              <a:latin typeface="Arial"/>
              <a:cs typeface="Arial"/>
              <a:sym typeface="Arial"/>
            </a:endParaRPr>
          </a:p>
        </p:txBody>
      </p:sp>
      <p:sp>
        <p:nvSpPr>
          <p:cNvPr id="209" name="TextBox 208">
            <a:extLst>
              <a:ext uri="{FF2B5EF4-FFF2-40B4-BE49-F238E27FC236}">
                <a16:creationId xmlns:a16="http://schemas.microsoft.com/office/drawing/2014/main" id="{7E58019B-39AE-424F-B4F6-765C18A7C79F}"/>
              </a:ext>
            </a:extLst>
          </p:cNvPr>
          <p:cNvSpPr txBox="1"/>
          <p:nvPr/>
        </p:nvSpPr>
        <p:spPr>
          <a:xfrm>
            <a:off x="9499757" y="3403644"/>
            <a:ext cx="2241858" cy="523220"/>
          </a:xfrm>
          <a:prstGeom prst="rect">
            <a:avLst/>
          </a:prstGeom>
          <a:noFill/>
        </p:spPr>
        <p:txBody>
          <a:bodyPr wrap="square" rtlCol="0">
            <a:spAutoFit/>
          </a:bodyPr>
          <a:lstStyle/>
          <a:p>
            <a:pPr algn="ctr">
              <a:buClr>
                <a:srgbClr val="000000"/>
              </a:buClr>
              <a:buFont typeface="Arial"/>
              <a:buNone/>
            </a:pPr>
            <a:r>
              <a:rPr lang="en-US" sz="1400" kern="0" dirty="0">
                <a:solidFill>
                  <a:srgbClr val="D9563F">
                    <a:lumMod val="50000"/>
                  </a:srgbClr>
                </a:solidFill>
                <a:latin typeface="Arial"/>
                <a:cs typeface="Arial"/>
                <a:sym typeface="Arial"/>
              </a:rPr>
              <a:t>Unmapped </a:t>
            </a:r>
            <a:r>
              <a:rPr lang="en-US" sz="1200" kern="0" dirty="0">
                <a:solidFill>
                  <a:srgbClr val="D9563F">
                    <a:lumMod val="75000"/>
                  </a:srgbClr>
                </a:solidFill>
                <a:latin typeface="Arial"/>
                <a:cs typeface="Arial"/>
                <a:sym typeface="Arial"/>
              </a:rPr>
              <a:t>BAMs</a:t>
            </a:r>
            <a:r>
              <a:rPr lang="en-US" sz="1400" kern="0" dirty="0">
                <a:solidFill>
                  <a:srgbClr val="D9563F">
                    <a:lumMod val="50000"/>
                  </a:srgbClr>
                </a:solidFill>
                <a:latin typeface="Arial"/>
                <a:cs typeface="Arial"/>
                <a:sym typeface="Arial"/>
              </a:rPr>
              <a:t> (with both </a:t>
            </a:r>
            <a:r>
              <a:rPr lang="en-US" sz="1400" kern="0" dirty="0" err="1">
                <a:solidFill>
                  <a:srgbClr val="D9563F">
                    <a:lumMod val="50000"/>
                  </a:srgbClr>
                </a:solidFill>
                <a:latin typeface="Arial"/>
                <a:cs typeface="Arial"/>
                <a:sym typeface="Arial"/>
              </a:rPr>
              <a:t>mC</a:t>
            </a:r>
            <a:r>
              <a:rPr lang="en-US" sz="1400" kern="0" dirty="0">
                <a:solidFill>
                  <a:srgbClr val="D9563F">
                    <a:lumMod val="50000"/>
                  </a:srgbClr>
                </a:solidFill>
                <a:latin typeface="Arial"/>
                <a:cs typeface="Arial"/>
                <a:sym typeface="Arial"/>
              </a:rPr>
              <a:t> and </a:t>
            </a:r>
            <a:r>
              <a:rPr lang="en-US" sz="1400" kern="0" dirty="0" err="1">
                <a:solidFill>
                  <a:srgbClr val="D9563F">
                    <a:lumMod val="50000"/>
                  </a:srgbClr>
                </a:solidFill>
                <a:latin typeface="Arial"/>
                <a:cs typeface="Arial"/>
                <a:sym typeface="Arial"/>
              </a:rPr>
              <a:t>hmC</a:t>
            </a:r>
            <a:r>
              <a:rPr lang="en-US" sz="1400" kern="0" dirty="0">
                <a:solidFill>
                  <a:srgbClr val="D9563F">
                    <a:lumMod val="50000"/>
                  </a:srgbClr>
                </a:solidFill>
                <a:latin typeface="Arial"/>
                <a:cs typeface="Arial"/>
                <a:sym typeface="Arial"/>
              </a:rPr>
              <a:t> mods)</a:t>
            </a:r>
            <a:endParaRPr lang="en-US" sz="1200" kern="0" dirty="0">
              <a:solidFill>
                <a:srgbClr val="D9563F">
                  <a:lumMod val="75000"/>
                </a:srgbClr>
              </a:solidFill>
              <a:latin typeface="Arial"/>
              <a:cs typeface="Arial"/>
              <a:sym typeface="Arial"/>
            </a:endParaRPr>
          </a:p>
        </p:txBody>
      </p:sp>
      <p:sp>
        <p:nvSpPr>
          <p:cNvPr id="211" name="Rectangle 210">
            <a:extLst>
              <a:ext uri="{FF2B5EF4-FFF2-40B4-BE49-F238E27FC236}">
                <a16:creationId xmlns:a16="http://schemas.microsoft.com/office/drawing/2014/main" id="{C4EDE595-ACE9-764B-91BA-247CFB057F8B}"/>
              </a:ext>
            </a:extLst>
          </p:cNvPr>
          <p:cNvSpPr/>
          <p:nvPr/>
        </p:nvSpPr>
        <p:spPr>
          <a:xfrm>
            <a:off x="5586809" y="4529210"/>
            <a:ext cx="1769428" cy="897275"/>
          </a:xfrm>
          <a:prstGeom prst="rect">
            <a:avLst/>
          </a:prstGeom>
          <a:solidFill>
            <a:srgbClr val="FFFFFF">
              <a:lumMod val="85000"/>
            </a:srgbClr>
          </a:solidFill>
          <a:ln w="25400" cap="flat" cmpd="sng" algn="ctr">
            <a:solidFill>
              <a:srgbClr val="FFFFFF">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lang="en-US" sz="1400" b="1" kern="0" dirty="0" err="1">
                <a:solidFill>
                  <a:srgbClr val="000000"/>
                </a:solidFill>
                <a:latin typeface="Arial"/>
                <a:sym typeface="Arial"/>
              </a:rPr>
              <a:t>Samtools</a:t>
            </a:r>
            <a:r>
              <a:rPr lang="en-US" sz="1400" b="1" kern="0" dirty="0">
                <a:solidFill>
                  <a:srgbClr val="000000"/>
                </a:solidFill>
                <a:latin typeface="Arial"/>
                <a:sym typeface="Arial"/>
              </a:rPr>
              <a:t> </a:t>
            </a:r>
            <a:r>
              <a:rPr lang="en-US" sz="1400" b="1" kern="0" dirty="0" err="1">
                <a:solidFill>
                  <a:srgbClr val="000000"/>
                </a:solidFill>
                <a:latin typeface="Arial"/>
                <a:sym typeface="Arial"/>
              </a:rPr>
              <a:t>fastq</a:t>
            </a:r>
            <a:r>
              <a:rPr lang="en-US" sz="1400" b="1" kern="0" dirty="0">
                <a:solidFill>
                  <a:srgbClr val="000000"/>
                </a:solidFill>
                <a:latin typeface="Arial"/>
                <a:sym typeface="Arial"/>
              </a:rPr>
              <a:t> | minimap2 | </a:t>
            </a:r>
            <a:r>
              <a:rPr lang="en-US" sz="1400" b="1" kern="0" dirty="0" err="1">
                <a:solidFill>
                  <a:srgbClr val="000000"/>
                </a:solidFill>
                <a:latin typeface="Arial"/>
                <a:sym typeface="Arial"/>
              </a:rPr>
              <a:t>samtools</a:t>
            </a:r>
            <a:r>
              <a:rPr lang="en-US" sz="1400" b="1" kern="0" dirty="0">
                <a:solidFill>
                  <a:srgbClr val="000000"/>
                </a:solidFill>
                <a:latin typeface="Arial"/>
                <a:sym typeface="Arial"/>
              </a:rPr>
              <a:t> sort</a:t>
            </a:r>
            <a:endParaRPr kumimoji="0" lang="en-US" sz="1400" b="0" i="0" u="none" strike="noStrike" kern="0" cap="none" spc="0" normalizeH="0" baseline="0" noProof="0" dirty="0">
              <a:ln>
                <a:noFill/>
              </a:ln>
              <a:solidFill>
                <a:srgbClr val="000000"/>
              </a:solidFill>
              <a:effectLst/>
              <a:uLnTx/>
              <a:uFillTx/>
              <a:latin typeface="Arial"/>
              <a:ea typeface="+mn-ea"/>
              <a:cs typeface="+mn-cs"/>
              <a:sym typeface="Arial"/>
            </a:endParaRPr>
          </a:p>
        </p:txBody>
      </p:sp>
      <p:cxnSp>
        <p:nvCxnSpPr>
          <p:cNvPr id="216" name="Straight Arrow Connector 215">
            <a:extLst>
              <a:ext uri="{FF2B5EF4-FFF2-40B4-BE49-F238E27FC236}">
                <a16:creationId xmlns:a16="http://schemas.microsoft.com/office/drawing/2014/main" id="{1DCDD535-3048-7E43-9E99-98827965070E}"/>
              </a:ext>
            </a:extLst>
          </p:cNvPr>
          <p:cNvCxnSpPr>
            <a:cxnSpLocks/>
          </p:cNvCxnSpPr>
          <p:nvPr/>
        </p:nvCxnSpPr>
        <p:spPr>
          <a:xfrm flipH="1">
            <a:off x="7426882" y="4072487"/>
            <a:ext cx="706665" cy="798391"/>
          </a:xfrm>
          <a:prstGeom prst="straightConnector1">
            <a:avLst/>
          </a:prstGeom>
          <a:noFill/>
          <a:ln w="28575" cap="flat" cmpd="sng" algn="ctr">
            <a:solidFill>
              <a:srgbClr val="000000"/>
            </a:solidFill>
            <a:prstDash val="solid"/>
            <a:tailEnd type="triangle"/>
          </a:ln>
          <a:effectLst/>
        </p:spPr>
      </p:cxnSp>
      <p:sp>
        <p:nvSpPr>
          <p:cNvPr id="221" name="TextBox 220">
            <a:extLst>
              <a:ext uri="{FF2B5EF4-FFF2-40B4-BE49-F238E27FC236}">
                <a16:creationId xmlns:a16="http://schemas.microsoft.com/office/drawing/2014/main" id="{9D88F733-896B-FA45-9B12-E8DACDCD3E36}"/>
              </a:ext>
            </a:extLst>
          </p:cNvPr>
          <p:cNvSpPr txBox="1"/>
          <p:nvPr/>
        </p:nvSpPr>
        <p:spPr>
          <a:xfrm>
            <a:off x="8524705" y="4471682"/>
            <a:ext cx="1485437" cy="276999"/>
          </a:xfrm>
          <a:prstGeom prst="rect">
            <a:avLst/>
          </a:prstGeom>
          <a:noFill/>
        </p:spPr>
        <p:txBody>
          <a:bodyPr wrap="square" rtlCol="0">
            <a:spAutoFit/>
          </a:bodyPr>
          <a:lstStyle/>
          <a:p>
            <a:pPr algn="ctr">
              <a:buClr>
                <a:srgbClr val="000000"/>
              </a:buClr>
              <a:buFont typeface="Arial"/>
              <a:buNone/>
            </a:pPr>
            <a:r>
              <a:rPr lang="en-US" sz="1200" b="1" kern="0" dirty="0">
                <a:solidFill>
                  <a:srgbClr val="163EF5">
                    <a:lumMod val="75000"/>
                  </a:srgbClr>
                </a:solidFill>
                <a:latin typeface="Arial"/>
                <a:cs typeface="Arial"/>
                <a:sym typeface="Arial"/>
              </a:rPr>
              <a:t>Alignment</a:t>
            </a:r>
            <a:endParaRPr lang="en-US" sz="1100" b="1" kern="0" dirty="0">
              <a:solidFill>
                <a:srgbClr val="163EF5">
                  <a:lumMod val="75000"/>
                </a:srgbClr>
              </a:solidFill>
              <a:latin typeface="Arial"/>
              <a:cs typeface="Arial"/>
              <a:sym typeface="Arial"/>
            </a:endParaRPr>
          </a:p>
        </p:txBody>
      </p:sp>
      <p:cxnSp>
        <p:nvCxnSpPr>
          <p:cNvPr id="223" name="Straight Arrow Connector 222">
            <a:extLst>
              <a:ext uri="{FF2B5EF4-FFF2-40B4-BE49-F238E27FC236}">
                <a16:creationId xmlns:a16="http://schemas.microsoft.com/office/drawing/2014/main" id="{7AD25B3F-35DC-8D41-8C89-6A5FC530185D}"/>
              </a:ext>
            </a:extLst>
          </p:cNvPr>
          <p:cNvCxnSpPr>
            <a:cxnSpLocks/>
          </p:cNvCxnSpPr>
          <p:nvPr/>
        </p:nvCxnSpPr>
        <p:spPr>
          <a:xfrm flipH="1">
            <a:off x="3175000" y="4972572"/>
            <a:ext cx="2227000" cy="0"/>
          </a:xfrm>
          <a:prstGeom prst="straightConnector1">
            <a:avLst/>
          </a:prstGeom>
          <a:noFill/>
          <a:ln w="28575" cap="flat" cmpd="sng" algn="ctr">
            <a:solidFill>
              <a:srgbClr val="000000"/>
            </a:solidFill>
            <a:prstDash val="solid"/>
            <a:tailEnd type="triangle"/>
          </a:ln>
          <a:effectLst/>
        </p:spPr>
      </p:cxnSp>
      <p:sp>
        <p:nvSpPr>
          <p:cNvPr id="225" name="TextBox 224">
            <a:extLst>
              <a:ext uri="{FF2B5EF4-FFF2-40B4-BE49-F238E27FC236}">
                <a16:creationId xmlns:a16="http://schemas.microsoft.com/office/drawing/2014/main" id="{CC1576DA-F792-054B-877D-B43DAC0FB33F}"/>
              </a:ext>
            </a:extLst>
          </p:cNvPr>
          <p:cNvSpPr txBox="1"/>
          <p:nvPr/>
        </p:nvSpPr>
        <p:spPr>
          <a:xfrm>
            <a:off x="958812" y="4710962"/>
            <a:ext cx="2105539" cy="523220"/>
          </a:xfrm>
          <a:prstGeom prst="rect">
            <a:avLst/>
          </a:prstGeom>
          <a:solidFill>
            <a:schemeClr val="accent4">
              <a:lumMod val="40000"/>
              <a:lumOff val="60000"/>
            </a:schemeClr>
          </a:solidFill>
        </p:spPr>
        <p:txBody>
          <a:bodyPr wrap="square" rtlCol="0">
            <a:spAutoFit/>
          </a:bodyPr>
          <a:lstStyle/>
          <a:p>
            <a:pPr algn="ctr">
              <a:buClr>
                <a:srgbClr val="000000"/>
              </a:buClr>
              <a:buFont typeface="Arial"/>
              <a:buNone/>
            </a:pPr>
            <a:r>
              <a:rPr lang="en-US" sz="1400" kern="0" dirty="0">
                <a:solidFill>
                  <a:srgbClr val="D9563F">
                    <a:lumMod val="50000"/>
                  </a:srgbClr>
                </a:solidFill>
                <a:latin typeface="Arial"/>
                <a:cs typeface="Arial"/>
                <a:sym typeface="Arial"/>
              </a:rPr>
              <a:t>CHM13_chrX_merged_aligned_mod.BAM</a:t>
            </a:r>
          </a:p>
        </p:txBody>
      </p:sp>
      <p:cxnSp>
        <p:nvCxnSpPr>
          <p:cNvPr id="226" name="Straight Arrow Connector 225">
            <a:extLst>
              <a:ext uri="{FF2B5EF4-FFF2-40B4-BE49-F238E27FC236}">
                <a16:creationId xmlns:a16="http://schemas.microsoft.com/office/drawing/2014/main" id="{D557743B-6769-9247-A7A4-F911E68E4012}"/>
              </a:ext>
            </a:extLst>
          </p:cNvPr>
          <p:cNvCxnSpPr>
            <a:cxnSpLocks/>
          </p:cNvCxnSpPr>
          <p:nvPr/>
        </p:nvCxnSpPr>
        <p:spPr>
          <a:xfrm>
            <a:off x="2011581" y="5263024"/>
            <a:ext cx="0" cy="898456"/>
          </a:xfrm>
          <a:prstGeom prst="straightConnector1">
            <a:avLst/>
          </a:prstGeom>
          <a:noFill/>
          <a:ln w="28575" cap="flat" cmpd="sng" algn="ctr">
            <a:solidFill>
              <a:srgbClr val="000000"/>
            </a:solidFill>
            <a:prstDash val="lgDash"/>
            <a:tailEnd type="triangle"/>
          </a:ln>
          <a:effectLst/>
        </p:spPr>
      </p:cxnSp>
      <p:sp>
        <p:nvSpPr>
          <p:cNvPr id="228" name="TextBox 227">
            <a:extLst>
              <a:ext uri="{FF2B5EF4-FFF2-40B4-BE49-F238E27FC236}">
                <a16:creationId xmlns:a16="http://schemas.microsoft.com/office/drawing/2014/main" id="{192DB12D-2C59-D745-95F4-278F8AD8AADE}"/>
              </a:ext>
            </a:extLst>
          </p:cNvPr>
          <p:cNvSpPr txBox="1"/>
          <p:nvPr/>
        </p:nvSpPr>
        <p:spPr>
          <a:xfrm>
            <a:off x="840610" y="6136080"/>
            <a:ext cx="2553606" cy="338554"/>
          </a:xfrm>
          <a:prstGeom prst="rect">
            <a:avLst/>
          </a:prstGeom>
          <a:noFill/>
        </p:spPr>
        <p:txBody>
          <a:bodyPr wrap="square" rtlCol="0">
            <a:spAutoFit/>
          </a:bodyPr>
          <a:lstStyle/>
          <a:p>
            <a:pPr algn="ctr">
              <a:buClr>
                <a:srgbClr val="000000"/>
              </a:buClr>
              <a:buFont typeface="Arial"/>
              <a:buNone/>
            </a:pPr>
            <a:r>
              <a:rPr lang="en-US" sz="1600" i="1" kern="0" dirty="0">
                <a:solidFill>
                  <a:srgbClr val="011893"/>
                </a:solidFill>
                <a:latin typeface="Arial"/>
                <a:cs typeface="Arial"/>
                <a:sym typeface="Arial"/>
              </a:rPr>
              <a:t>Downstream analysis….</a:t>
            </a:r>
          </a:p>
        </p:txBody>
      </p:sp>
      <p:cxnSp>
        <p:nvCxnSpPr>
          <p:cNvPr id="230" name="Straight Arrow Connector 229">
            <a:extLst>
              <a:ext uri="{FF2B5EF4-FFF2-40B4-BE49-F238E27FC236}">
                <a16:creationId xmlns:a16="http://schemas.microsoft.com/office/drawing/2014/main" id="{C9FAA050-83C2-984A-9765-A22433C62634}"/>
              </a:ext>
            </a:extLst>
          </p:cNvPr>
          <p:cNvCxnSpPr>
            <a:cxnSpLocks/>
          </p:cNvCxnSpPr>
          <p:nvPr/>
        </p:nvCxnSpPr>
        <p:spPr>
          <a:xfrm>
            <a:off x="2905810" y="5318562"/>
            <a:ext cx="1819768" cy="842918"/>
          </a:xfrm>
          <a:prstGeom prst="straightConnector1">
            <a:avLst/>
          </a:prstGeom>
          <a:noFill/>
          <a:ln w="28575" cap="flat" cmpd="sng" algn="ctr">
            <a:solidFill>
              <a:srgbClr val="000000"/>
            </a:solidFill>
            <a:prstDash val="solid"/>
            <a:tailEnd type="triangle"/>
          </a:ln>
          <a:effectLst/>
        </p:spPr>
      </p:cxnSp>
      <p:sp>
        <p:nvSpPr>
          <p:cNvPr id="232" name="TextBox 231">
            <a:extLst>
              <a:ext uri="{FF2B5EF4-FFF2-40B4-BE49-F238E27FC236}">
                <a16:creationId xmlns:a16="http://schemas.microsoft.com/office/drawing/2014/main" id="{2C4E5F7F-037E-FA44-8118-92A9EFD6DC61}"/>
              </a:ext>
            </a:extLst>
          </p:cNvPr>
          <p:cNvSpPr txBox="1"/>
          <p:nvPr/>
        </p:nvSpPr>
        <p:spPr>
          <a:xfrm rot="1589551">
            <a:off x="3240141" y="5329046"/>
            <a:ext cx="1485437" cy="461665"/>
          </a:xfrm>
          <a:prstGeom prst="rect">
            <a:avLst/>
          </a:prstGeom>
          <a:noFill/>
        </p:spPr>
        <p:txBody>
          <a:bodyPr wrap="square" rtlCol="0">
            <a:spAutoFit/>
          </a:bodyPr>
          <a:lstStyle/>
          <a:p>
            <a:pPr algn="ctr">
              <a:buClr>
                <a:srgbClr val="000000"/>
              </a:buClr>
              <a:buFont typeface="Arial"/>
              <a:buNone/>
            </a:pPr>
            <a:r>
              <a:rPr lang="en-US" sz="1200" b="1" kern="0" dirty="0">
                <a:solidFill>
                  <a:srgbClr val="163EF5">
                    <a:lumMod val="75000"/>
                  </a:srgbClr>
                </a:solidFill>
                <a:latin typeface="Arial"/>
                <a:cs typeface="Arial"/>
                <a:sym typeface="Arial"/>
              </a:rPr>
              <a:t>Extract Mod locations</a:t>
            </a:r>
            <a:endParaRPr lang="en-US" sz="1100" b="1" kern="0" dirty="0">
              <a:solidFill>
                <a:srgbClr val="163EF5">
                  <a:lumMod val="75000"/>
                </a:srgbClr>
              </a:solidFill>
              <a:latin typeface="Arial"/>
              <a:cs typeface="Arial"/>
              <a:sym typeface="Arial"/>
            </a:endParaRPr>
          </a:p>
        </p:txBody>
      </p:sp>
      <p:sp>
        <p:nvSpPr>
          <p:cNvPr id="233" name="Rectangle 232">
            <a:extLst>
              <a:ext uri="{FF2B5EF4-FFF2-40B4-BE49-F238E27FC236}">
                <a16:creationId xmlns:a16="http://schemas.microsoft.com/office/drawing/2014/main" id="{7D27C0E5-B538-D743-AFE5-046BB4859959}"/>
              </a:ext>
            </a:extLst>
          </p:cNvPr>
          <p:cNvSpPr/>
          <p:nvPr/>
        </p:nvSpPr>
        <p:spPr>
          <a:xfrm>
            <a:off x="4816201" y="6076421"/>
            <a:ext cx="1769428" cy="457872"/>
          </a:xfrm>
          <a:prstGeom prst="rect">
            <a:avLst/>
          </a:prstGeom>
          <a:solidFill>
            <a:srgbClr val="FFFFFF">
              <a:lumMod val="85000"/>
            </a:srgbClr>
          </a:solidFill>
          <a:ln w="25400" cap="flat" cmpd="sng" algn="ctr">
            <a:solidFill>
              <a:srgbClr val="FFFFFF">
                <a:shade val="50000"/>
              </a:srgbClr>
            </a:solidFill>
            <a:prstDash val="solid"/>
          </a:ln>
          <a:effectLst/>
        </p:spPr>
        <p:txBody>
          <a:bodyPr rtlCol="0" anchor="ctr"/>
          <a:lstStyle/>
          <a:p>
            <a:pPr lvl="0" algn="ctr">
              <a:buClr>
                <a:srgbClr val="000000"/>
              </a:buClr>
            </a:pPr>
            <a:r>
              <a:rPr lang="en-US" sz="1400" b="1" kern="0" dirty="0">
                <a:solidFill>
                  <a:srgbClr val="000000"/>
                </a:solidFill>
                <a:latin typeface="Arial"/>
                <a:sym typeface="Arial"/>
              </a:rPr>
              <a:t>modbam2bed</a:t>
            </a:r>
            <a:endParaRPr kumimoji="0" lang="en-US" sz="1400" b="0" i="0" u="none" strike="noStrike" kern="0" cap="none" spc="0" normalizeH="0" baseline="0" noProof="0" dirty="0">
              <a:ln>
                <a:noFill/>
              </a:ln>
              <a:solidFill>
                <a:srgbClr val="000000"/>
              </a:solidFill>
              <a:effectLst/>
              <a:uLnTx/>
              <a:uFillTx/>
              <a:latin typeface="Arial"/>
              <a:ea typeface="+mn-ea"/>
              <a:cs typeface="+mn-cs"/>
              <a:sym typeface="Arial"/>
            </a:endParaRPr>
          </a:p>
        </p:txBody>
      </p:sp>
      <p:cxnSp>
        <p:nvCxnSpPr>
          <p:cNvPr id="234" name="Straight Arrow Connector 233">
            <a:extLst>
              <a:ext uri="{FF2B5EF4-FFF2-40B4-BE49-F238E27FC236}">
                <a16:creationId xmlns:a16="http://schemas.microsoft.com/office/drawing/2014/main" id="{930BF960-7E62-5C46-B3BC-B72A6B6D452B}"/>
              </a:ext>
            </a:extLst>
          </p:cNvPr>
          <p:cNvCxnSpPr>
            <a:cxnSpLocks/>
          </p:cNvCxnSpPr>
          <p:nvPr/>
        </p:nvCxnSpPr>
        <p:spPr>
          <a:xfrm>
            <a:off x="6649485" y="6305357"/>
            <a:ext cx="1130729" cy="0"/>
          </a:xfrm>
          <a:prstGeom prst="straightConnector1">
            <a:avLst/>
          </a:prstGeom>
          <a:noFill/>
          <a:ln w="28575" cap="flat" cmpd="sng" algn="ctr">
            <a:solidFill>
              <a:srgbClr val="000000"/>
            </a:solidFill>
            <a:prstDash val="solid"/>
            <a:tailEnd type="triangle"/>
          </a:ln>
          <a:effectLst/>
        </p:spPr>
      </p:cxnSp>
      <p:sp>
        <p:nvSpPr>
          <p:cNvPr id="236" name="TextBox 235">
            <a:extLst>
              <a:ext uri="{FF2B5EF4-FFF2-40B4-BE49-F238E27FC236}">
                <a16:creationId xmlns:a16="http://schemas.microsoft.com/office/drawing/2014/main" id="{ACCF60A0-23C5-204B-976E-F1389392EB99}"/>
              </a:ext>
            </a:extLst>
          </p:cNvPr>
          <p:cNvSpPr txBox="1"/>
          <p:nvPr/>
        </p:nvSpPr>
        <p:spPr>
          <a:xfrm>
            <a:off x="7641390" y="5951414"/>
            <a:ext cx="2009093" cy="707886"/>
          </a:xfrm>
          <a:prstGeom prst="rect">
            <a:avLst/>
          </a:prstGeom>
          <a:noFill/>
        </p:spPr>
        <p:txBody>
          <a:bodyPr wrap="square" rtlCol="0">
            <a:spAutoFit/>
          </a:bodyPr>
          <a:lstStyle/>
          <a:p>
            <a:pPr algn="ctr">
              <a:buClr>
                <a:srgbClr val="000000"/>
              </a:buClr>
              <a:buFont typeface="Arial"/>
              <a:buNone/>
            </a:pPr>
            <a:r>
              <a:rPr lang="en-US" sz="1400" kern="0" dirty="0">
                <a:solidFill>
                  <a:srgbClr val="D9563F">
                    <a:lumMod val="50000"/>
                  </a:srgbClr>
                </a:solidFill>
                <a:latin typeface="Arial"/>
                <a:cs typeface="Arial"/>
                <a:sym typeface="Arial"/>
              </a:rPr>
              <a:t>Genomic coordinates of mods</a:t>
            </a:r>
          </a:p>
          <a:p>
            <a:pPr algn="ctr">
              <a:buClr>
                <a:srgbClr val="000000"/>
              </a:buClr>
              <a:buFont typeface="Arial"/>
              <a:buNone/>
            </a:pPr>
            <a:r>
              <a:rPr lang="en-US" sz="1200" kern="0" dirty="0">
                <a:solidFill>
                  <a:srgbClr val="D9563F">
                    <a:lumMod val="75000"/>
                  </a:srgbClr>
                </a:solidFill>
                <a:latin typeface="Arial"/>
                <a:cs typeface="Arial"/>
                <a:sym typeface="Arial"/>
              </a:rPr>
              <a:t>(BED)</a:t>
            </a:r>
          </a:p>
        </p:txBody>
      </p:sp>
      <p:cxnSp>
        <p:nvCxnSpPr>
          <p:cNvPr id="237" name="Straight Arrow Connector 236">
            <a:extLst>
              <a:ext uri="{FF2B5EF4-FFF2-40B4-BE49-F238E27FC236}">
                <a16:creationId xmlns:a16="http://schemas.microsoft.com/office/drawing/2014/main" id="{DE61336F-2902-8343-8EEE-91CE8B8F1FAE}"/>
              </a:ext>
            </a:extLst>
          </p:cNvPr>
          <p:cNvCxnSpPr>
            <a:cxnSpLocks/>
          </p:cNvCxnSpPr>
          <p:nvPr/>
        </p:nvCxnSpPr>
        <p:spPr>
          <a:xfrm>
            <a:off x="9480983" y="6311514"/>
            <a:ext cx="920317" cy="0"/>
          </a:xfrm>
          <a:prstGeom prst="straightConnector1">
            <a:avLst/>
          </a:prstGeom>
          <a:noFill/>
          <a:ln w="28575" cap="flat" cmpd="sng" algn="ctr">
            <a:solidFill>
              <a:srgbClr val="000000"/>
            </a:solidFill>
            <a:prstDash val="lgDash"/>
            <a:tailEnd type="triangle"/>
          </a:ln>
          <a:effectLst/>
        </p:spPr>
      </p:cxnSp>
      <p:sp>
        <p:nvSpPr>
          <p:cNvPr id="238" name="TextBox 237">
            <a:extLst>
              <a:ext uri="{FF2B5EF4-FFF2-40B4-BE49-F238E27FC236}">
                <a16:creationId xmlns:a16="http://schemas.microsoft.com/office/drawing/2014/main" id="{DC8D2C9E-FDE3-2B48-B3AC-1043DC9F8833}"/>
              </a:ext>
            </a:extLst>
          </p:cNvPr>
          <p:cNvSpPr txBox="1"/>
          <p:nvPr/>
        </p:nvSpPr>
        <p:spPr>
          <a:xfrm>
            <a:off x="10192742" y="5987569"/>
            <a:ext cx="1858527" cy="584775"/>
          </a:xfrm>
          <a:prstGeom prst="rect">
            <a:avLst/>
          </a:prstGeom>
          <a:noFill/>
        </p:spPr>
        <p:txBody>
          <a:bodyPr wrap="square" rtlCol="0">
            <a:spAutoFit/>
          </a:bodyPr>
          <a:lstStyle/>
          <a:p>
            <a:pPr algn="ctr">
              <a:buClr>
                <a:srgbClr val="000000"/>
              </a:buClr>
              <a:buFont typeface="Arial"/>
              <a:buNone/>
            </a:pPr>
            <a:r>
              <a:rPr lang="en-US" sz="1600" i="1" kern="0" dirty="0">
                <a:solidFill>
                  <a:srgbClr val="011893"/>
                </a:solidFill>
                <a:latin typeface="Arial"/>
                <a:cs typeface="Arial"/>
                <a:sym typeface="Arial"/>
              </a:rPr>
              <a:t>Downstream analysis….</a:t>
            </a:r>
          </a:p>
        </p:txBody>
      </p:sp>
      <p:pic>
        <p:nvPicPr>
          <p:cNvPr id="243" name="Google Shape;153;p16">
            <a:extLst>
              <a:ext uri="{FF2B5EF4-FFF2-40B4-BE49-F238E27FC236}">
                <a16:creationId xmlns:a16="http://schemas.microsoft.com/office/drawing/2014/main" id="{993B9B68-FE8A-2F40-91D4-81F5EA856702}"/>
              </a:ext>
            </a:extLst>
          </p:cNvPr>
          <p:cNvPicPr preferRelativeResize="0"/>
          <p:nvPr/>
        </p:nvPicPr>
        <p:blipFill>
          <a:blip r:embed="rId2">
            <a:alphaModFix/>
          </a:blip>
          <a:stretch>
            <a:fillRect/>
          </a:stretch>
        </p:blipFill>
        <p:spPr>
          <a:xfrm>
            <a:off x="9725361" y="-63855"/>
            <a:ext cx="2466639" cy="733391"/>
          </a:xfrm>
          <a:prstGeom prst="rect">
            <a:avLst/>
          </a:prstGeom>
          <a:noFill/>
          <a:ln>
            <a:noFill/>
          </a:ln>
        </p:spPr>
      </p:pic>
    </p:spTree>
    <p:extLst>
      <p:ext uri="{BB962C8B-B14F-4D97-AF65-F5344CB8AC3E}">
        <p14:creationId xmlns:p14="http://schemas.microsoft.com/office/powerpoint/2010/main" val="35235114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cxnSp>
        <p:nvCxnSpPr>
          <p:cNvPr id="153" name="Google Shape;153;g17e458bcc75_0_6"/>
          <p:cNvCxnSpPr/>
          <p:nvPr/>
        </p:nvCxnSpPr>
        <p:spPr>
          <a:xfrm rot="10800000" flipH="1">
            <a:off x="608441" y="5609213"/>
            <a:ext cx="9753000" cy="15900"/>
          </a:xfrm>
          <a:prstGeom prst="straightConnector1">
            <a:avLst/>
          </a:prstGeom>
          <a:noFill/>
          <a:ln w="38100" cap="flat" cmpd="sng">
            <a:solidFill>
              <a:srgbClr val="20124D"/>
            </a:solidFill>
            <a:prstDash val="lgDash"/>
            <a:round/>
            <a:headEnd type="none" w="med" len="med"/>
            <a:tailEnd type="none" w="med" len="med"/>
          </a:ln>
        </p:spPr>
      </p:cxnSp>
      <p:sp>
        <p:nvSpPr>
          <p:cNvPr id="154" name="Google Shape;154;g17e458bcc75_0_6"/>
          <p:cNvSpPr txBox="1"/>
          <p:nvPr/>
        </p:nvSpPr>
        <p:spPr>
          <a:xfrm>
            <a:off x="2255366" y="5355563"/>
            <a:ext cx="11925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200" b="1" dirty="0">
                <a:solidFill>
                  <a:srgbClr val="742517"/>
                </a:solidFill>
                <a:latin typeface="Calibri"/>
                <a:ea typeface="Calibri"/>
                <a:cs typeface="Calibri"/>
                <a:sym typeface="Calibri"/>
              </a:rPr>
              <a:t>C</a:t>
            </a:r>
            <a:endParaRPr sz="2200" b="1" dirty="0">
              <a:solidFill>
                <a:srgbClr val="742517"/>
              </a:solidFill>
              <a:latin typeface="Calibri"/>
              <a:ea typeface="Calibri"/>
              <a:cs typeface="Calibri"/>
              <a:sym typeface="Calibri"/>
            </a:endParaRPr>
          </a:p>
        </p:txBody>
      </p:sp>
      <p:pic>
        <p:nvPicPr>
          <p:cNvPr id="155" name="Google Shape;155;g17e458bcc75_0_6"/>
          <p:cNvPicPr preferRelativeResize="0"/>
          <p:nvPr/>
        </p:nvPicPr>
        <p:blipFill rotWithShape="1">
          <a:blip r:embed="rId3">
            <a:alphaModFix/>
          </a:blip>
          <a:srcRect/>
          <a:stretch/>
        </p:blipFill>
        <p:spPr>
          <a:xfrm>
            <a:off x="9725361" y="6126005"/>
            <a:ext cx="2466640" cy="733391"/>
          </a:xfrm>
          <a:prstGeom prst="rect">
            <a:avLst/>
          </a:prstGeom>
          <a:noFill/>
          <a:ln>
            <a:noFill/>
          </a:ln>
        </p:spPr>
      </p:pic>
      <p:sp>
        <p:nvSpPr>
          <p:cNvPr id="156" name="Google Shape;156;g17e458bcc75_0_6"/>
          <p:cNvSpPr txBox="1"/>
          <p:nvPr/>
        </p:nvSpPr>
        <p:spPr>
          <a:xfrm>
            <a:off x="3447866" y="5355563"/>
            <a:ext cx="11925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200" b="1">
                <a:solidFill>
                  <a:srgbClr val="742517"/>
                </a:solidFill>
                <a:latin typeface="Calibri"/>
                <a:ea typeface="Calibri"/>
                <a:cs typeface="Calibri"/>
                <a:sym typeface="Calibri"/>
              </a:rPr>
              <a:t>C</a:t>
            </a:r>
            <a:endParaRPr sz="2200" b="1">
              <a:solidFill>
                <a:srgbClr val="742517"/>
              </a:solidFill>
              <a:latin typeface="Calibri"/>
              <a:ea typeface="Calibri"/>
              <a:cs typeface="Calibri"/>
              <a:sym typeface="Calibri"/>
            </a:endParaRPr>
          </a:p>
        </p:txBody>
      </p:sp>
      <p:sp>
        <p:nvSpPr>
          <p:cNvPr id="157" name="Google Shape;157;g17e458bcc75_0_6"/>
          <p:cNvSpPr txBox="1"/>
          <p:nvPr/>
        </p:nvSpPr>
        <p:spPr>
          <a:xfrm>
            <a:off x="6037066" y="5355563"/>
            <a:ext cx="11925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200" b="1">
                <a:solidFill>
                  <a:srgbClr val="742517"/>
                </a:solidFill>
                <a:latin typeface="Calibri"/>
                <a:ea typeface="Calibri"/>
                <a:cs typeface="Calibri"/>
                <a:sym typeface="Calibri"/>
              </a:rPr>
              <a:t>C</a:t>
            </a:r>
            <a:endParaRPr sz="2200" b="1">
              <a:solidFill>
                <a:srgbClr val="742517"/>
              </a:solidFill>
              <a:latin typeface="Calibri"/>
              <a:ea typeface="Calibri"/>
              <a:cs typeface="Calibri"/>
              <a:sym typeface="Calibri"/>
            </a:endParaRPr>
          </a:p>
        </p:txBody>
      </p:sp>
      <p:sp>
        <p:nvSpPr>
          <p:cNvPr id="158" name="Google Shape;158;g17e458bcc75_0_6"/>
          <p:cNvSpPr txBox="1"/>
          <p:nvPr/>
        </p:nvSpPr>
        <p:spPr>
          <a:xfrm>
            <a:off x="7961616" y="5363514"/>
            <a:ext cx="11925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200" b="1" dirty="0">
                <a:solidFill>
                  <a:srgbClr val="742517"/>
                </a:solidFill>
                <a:latin typeface="Calibri"/>
                <a:ea typeface="Calibri"/>
                <a:cs typeface="Calibri"/>
                <a:sym typeface="Calibri"/>
              </a:rPr>
              <a:t>C</a:t>
            </a:r>
            <a:endParaRPr sz="2200" b="1" dirty="0">
              <a:solidFill>
                <a:srgbClr val="742517"/>
              </a:solidFill>
              <a:latin typeface="Calibri"/>
              <a:ea typeface="Calibri"/>
              <a:cs typeface="Calibri"/>
              <a:sym typeface="Calibri"/>
            </a:endParaRPr>
          </a:p>
        </p:txBody>
      </p:sp>
      <p:sp>
        <p:nvSpPr>
          <p:cNvPr id="159" name="Google Shape;159;g17e458bcc75_0_6"/>
          <p:cNvSpPr txBox="1"/>
          <p:nvPr/>
        </p:nvSpPr>
        <p:spPr>
          <a:xfrm>
            <a:off x="338175" y="424375"/>
            <a:ext cx="9125100" cy="1200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200" dirty="0">
                <a:highlight>
                  <a:srgbClr val="FEE599"/>
                </a:highlight>
                <a:latin typeface="Georgia"/>
                <a:ea typeface="Georgia"/>
                <a:cs typeface="Georgia"/>
                <a:sym typeface="Georgia"/>
              </a:rPr>
              <a:t>MM</a:t>
            </a:r>
            <a:r>
              <a:rPr lang="en-US" sz="2200" dirty="0">
                <a:latin typeface="Calibri"/>
                <a:ea typeface="Calibri"/>
                <a:cs typeface="Calibri"/>
                <a:sym typeface="Calibri"/>
              </a:rPr>
              <a:t> tag - </a:t>
            </a:r>
            <a:r>
              <a:rPr lang="en-US" sz="2200" dirty="0">
                <a:latin typeface="Times New Roman" panose="02020603050405020304" pitchFamily="18" charset="0"/>
                <a:ea typeface="Calibri"/>
                <a:cs typeface="Times New Roman" panose="02020603050405020304" pitchFamily="18" charset="0"/>
                <a:sym typeface="Calibri"/>
              </a:rPr>
              <a:t>position of Cs which might be modified. </a:t>
            </a:r>
            <a:endParaRPr sz="2200" dirty="0">
              <a:latin typeface="Times New Roman" panose="02020603050405020304" pitchFamily="18" charset="0"/>
              <a:ea typeface="Calibri"/>
              <a:cs typeface="Times New Roman" panose="02020603050405020304" pitchFamily="18" charset="0"/>
              <a:sym typeface="Calibri"/>
            </a:endParaRPr>
          </a:p>
          <a:p>
            <a:pPr marL="0" lvl="0" indent="0" algn="l" rtl="0">
              <a:spcBef>
                <a:spcPts val="0"/>
              </a:spcBef>
              <a:spcAft>
                <a:spcPts val="0"/>
              </a:spcAft>
              <a:buNone/>
            </a:pPr>
            <a:endParaRPr sz="2200" dirty="0">
              <a:latin typeface="Times New Roman" panose="02020603050405020304" pitchFamily="18" charset="0"/>
              <a:ea typeface="Calibri"/>
              <a:cs typeface="Times New Roman" panose="02020603050405020304" pitchFamily="18" charset="0"/>
              <a:sym typeface="Calibri"/>
            </a:endParaRPr>
          </a:p>
          <a:p>
            <a:pPr marL="0" lvl="0" indent="0" algn="l" rtl="0">
              <a:spcBef>
                <a:spcPts val="0"/>
              </a:spcBef>
              <a:spcAft>
                <a:spcPts val="0"/>
              </a:spcAft>
              <a:buNone/>
            </a:pPr>
            <a:r>
              <a:rPr lang="en-US" sz="2200" dirty="0">
                <a:highlight>
                  <a:srgbClr val="FEE599"/>
                </a:highlight>
                <a:latin typeface="Georgia"/>
                <a:ea typeface="Georgia"/>
                <a:cs typeface="Georgia"/>
                <a:sym typeface="Georgia"/>
              </a:rPr>
              <a:t>ML</a:t>
            </a:r>
            <a:r>
              <a:rPr lang="en-US" sz="2200" dirty="0">
                <a:latin typeface="Georgia"/>
                <a:ea typeface="Georgia"/>
                <a:cs typeface="Georgia"/>
                <a:sym typeface="Georgia"/>
              </a:rPr>
              <a:t> </a:t>
            </a:r>
            <a:r>
              <a:rPr lang="en-US" sz="2200" dirty="0">
                <a:latin typeface="Calibri"/>
                <a:ea typeface="Calibri"/>
                <a:cs typeface="Calibri"/>
                <a:sym typeface="Calibri"/>
              </a:rPr>
              <a:t>tag – </a:t>
            </a:r>
            <a:r>
              <a:rPr lang="en-US" sz="2200" dirty="0">
                <a:latin typeface="Times New Roman" panose="02020603050405020304" pitchFamily="18" charset="0"/>
                <a:ea typeface="Calibri"/>
                <a:cs typeface="Times New Roman" panose="02020603050405020304" pitchFamily="18" charset="0"/>
                <a:sym typeface="Calibri"/>
              </a:rPr>
              <a:t>probability of Cs being modified</a:t>
            </a:r>
            <a:endParaRPr sz="2200" dirty="0">
              <a:latin typeface="Times New Roman" panose="02020603050405020304" pitchFamily="18" charset="0"/>
              <a:ea typeface="Calibri"/>
              <a:cs typeface="Times New Roman" panose="02020603050405020304" pitchFamily="18" charset="0"/>
              <a:sym typeface="Calibri"/>
            </a:endParaRPr>
          </a:p>
        </p:txBody>
      </p:sp>
      <p:cxnSp>
        <p:nvCxnSpPr>
          <p:cNvPr id="160" name="Google Shape;160;g17e458bcc75_0_6"/>
          <p:cNvCxnSpPr/>
          <p:nvPr/>
        </p:nvCxnSpPr>
        <p:spPr>
          <a:xfrm rot="10800000" flipH="1">
            <a:off x="5606550" y="655700"/>
            <a:ext cx="2456100" cy="747600"/>
          </a:xfrm>
          <a:prstGeom prst="straightConnector1">
            <a:avLst/>
          </a:prstGeom>
          <a:noFill/>
          <a:ln w="28575" cap="flat" cmpd="sng">
            <a:solidFill>
              <a:schemeClr val="dk1"/>
            </a:solidFill>
            <a:prstDash val="solid"/>
            <a:round/>
            <a:headEnd type="none" w="med" len="med"/>
            <a:tailEnd type="triangle" w="med" len="med"/>
          </a:ln>
        </p:spPr>
      </p:cxnSp>
      <p:cxnSp>
        <p:nvCxnSpPr>
          <p:cNvPr id="161" name="Google Shape;161;g17e458bcc75_0_6"/>
          <p:cNvCxnSpPr/>
          <p:nvPr/>
        </p:nvCxnSpPr>
        <p:spPr>
          <a:xfrm>
            <a:off x="5647050" y="1403300"/>
            <a:ext cx="2375100" cy="490200"/>
          </a:xfrm>
          <a:prstGeom prst="straightConnector1">
            <a:avLst/>
          </a:prstGeom>
          <a:noFill/>
          <a:ln w="28575" cap="flat" cmpd="sng">
            <a:solidFill>
              <a:schemeClr val="dk1"/>
            </a:solidFill>
            <a:prstDash val="solid"/>
            <a:round/>
            <a:headEnd type="none" w="med" len="med"/>
            <a:tailEnd type="triangle" w="med" len="med"/>
          </a:ln>
        </p:spPr>
      </p:cxnSp>
      <p:sp>
        <p:nvSpPr>
          <p:cNvPr id="162" name="Google Shape;162;g17e458bcc75_0_6"/>
          <p:cNvSpPr txBox="1"/>
          <p:nvPr/>
        </p:nvSpPr>
        <p:spPr>
          <a:xfrm>
            <a:off x="8187325" y="353175"/>
            <a:ext cx="3702300" cy="49241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000" dirty="0">
                <a:latin typeface="Times New Roman" panose="02020603050405020304" pitchFamily="18" charset="0"/>
                <a:ea typeface="Calibri"/>
                <a:cs typeface="Times New Roman" panose="02020603050405020304" pitchFamily="18" charset="0"/>
                <a:sym typeface="Calibri"/>
              </a:rPr>
              <a:t>probability of C being </a:t>
            </a:r>
            <a:r>
              <a:rPr lang="en-US" sz="2000" dirty="0" err="1">
                <a:latin typeface="Times New Roman" panose="02020603050405020304" pitchFamily="18" charset="0"/>
                <a:ea typeface="Calibri"/>
                <a:cs typeface="Times New Roman" panose="02020603050405020304" pitchFamily="18" charset="0"/>
                <a:sym typeface="Calibri"/>
              </a:rPr>
              <a:t>mC</a:t>
            </a:r>
            <a:endParaRPr sz="2000" dirty="0">
              <a:latin typeface="Times New Roman" panose="02020603050405020304" pitchFamily="18" charset="0"/>
              <a:ea typeface="Calibri"/>
              <a:cs typeface="Times New Roman" panose="02020603050405020304" pitchFamily="18" charset="0"/>
              <a:sym typeface="Calibri"/>
            </a:endParaRPr>
          </a:p>
        </p:txBody>
      </p:sp>
      <p:sp>
        <p:nvSpPr>
          <p:cNvPr id="163" name="Google Shape;163;g17e458bcc75_0_6"/>
          <p:cNvSpPr txBox="1"/>
          <p:nvPr/>
        </p:nvSpPr>
        <p:spPr>
          <a:xfrm>
            <a:off x="8187325" y="1624975"/>
            <a:ext cx="3702300" cy="80018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000" dirty="0">
                <a:latin typeface="Times New Roman" panose="02020603050405020304" pitchFamily="18" charset="0"/>
                <a:ea typeface="Calibri"/>
                <a:cs typeface="Times New Roman" panose="02020603050405020304" pitchFamily="18" charset="0"/>
                <a:sym typeface="Calibri"/>
              </a:rPr>
              <a:t>probability of C being </a:t>
            </a:r>
            <a:r>
              <a:rPr lang="en-US" sz="2000" dirty="0" err="1">
                <a:latin typeface="Times New Roman" panose="02020603050405020304" pitchFamily="18" charset="0"/>
                <a:ea typeface="Calibri"/>
                <a:cs typeface="Times New Roman" panose="02020603050405020304" pitchFamily="18" charset="0"/>
                <a:sym typeface="Calibri"/>
              </a:rPr>
              <a:t>mC</a:t>
            </a:r>
            <a:endParaRPr sz="2000" dirty="0">
              <a:latin typeface="Times New Roman" panose="02020603050405020304" pitchFamily="18" charset="0"/>
              <a:ea typeface="Calibri"/>
              <a:cs typeface="Times New Roman" panose="02020603050405020304" pitchFamily="18" charset="0"/>
              <a:sym typeface="Calibri"/>
            </a:endParaRPr>
          </a:p>
          <a:p>
            <a:pPr marL="0" lvl="0" indent="0" algn="l" rtl="0">
              <a:spcBef>
                <a:spcPts val="0"/>
              </a:spcBef>
              <a:spcAft>
                <a:spcPts val="0"/>
              </a:spcAft>
              <a:buNone/>
            </a:pPr>
            <a:r>
              <a:rPr lang="en-US" sz="2000" dirty="0">
                <a:latin typeface="Times New Roman" panose="02020603050405020304" pitchFamily="18" charset="0"/>
                <a:ea typeface="Calibri"/>
                <a:cs typeface="Times New Roman" panose="02020603050405020304" pitchFamily="18" charset="0"/>
                <a:sym typeface="Calibri"/>
              </a:rPr>
              <a:t>probability of C being </a:t>
            </a:r>
            <a:r>
              <a:rPr lang="en-US" sz="2000" dirty="0" err="1">
                <a:latin typeface="Times New Roman" panose="02020603050405020304" pitchFamily="18" charset="0"/>
                <a:ea typeface="Calibri"/>
                <a:cs typeface="Times New Roman" panose="02020603050405020304" pitchFamily="18" charset="0"/>
                <a:sym typeface="Calibri"/>
              </a:rPr>
              <a:t>hmC</a:t>
            </a:r>
            <a:endParaRPr sz="2000" dirty="0">
              <a:latin typeface="Times New Roman" panose="02020603050405020304" pitchFamily="18" charset="0"/>
              <a:ea typeface="Calibri"/>
              <a:cs typeface="Times New Roman" panose="02020603050405020304" pitchFamily="18" charset="0"/>
              <a:sym typeface="Calibri"/>
            </a:endParaRPr>
          </a:p>
        </p:txBody>
      </p:sp>
      <p:sp>
        <p:nvSpPr>
          <p:cNvPr id="164" name="Google Shape;164;g17e458bcc75_0_6"/>
          <p:cNvSpPr txBox="1"/>
          <p:nvPr/>
        </p:nvSpPr>
        <p:spPr>
          <a:xfrm>
            <a:off x="489925" y="2789901"/>
            <a:ext cx="834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500" b="1" dirty="0">
                <a:solidFill>
                  <a:schemeClr val="dk1"/>
                </a:solidFill>
                <a:latin typeface="Times New Roman" panose="02020603050405020304" pitchFamily="18" charset="0"/>
                <a:ea typeface="Calibri"/>
                <a:cs typeface="Times New Roman" panose="02020603050405020304" pitchFamily="18" charset="0"/>
                <a:sym typeface="Calibri"/>
              </a:rPr>
              <a:t>ML</a:t>
            </a:r>
            <a:endParaRPr sz="2500" b="1" dirty="0">
              <a:latin typeface="Times New Roman" panose="02020603050405020304" pitchFamily="18" charset="0"/>
              <a:ea typeface="Calibri"/>
              <a:cs typeface="Times New Roman" panose="02020603050405020304" pitchFamily="18" charset="0"/>
              <a:sym typeface="Calibri"/>
            </a:endParaRPr>
          </a:p>
        </p:txBody>
      </p:sp>
      <p:sp>
        <p:nvSpPr>
          <p:cNvPr id="165" name="Google Shape;165;g17e458bcc75_0_6"/>
          <p:cNvSpPr txBox="1"/>
          <p:nvPr/>
        </p:nvSpPr>
        <p:spPr>
          <a:xfrm>
            <a:off x="489925" y="3290792"/>
            <a:ext cx="11277000" cy="141574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000" b="1" dirty="0">
                <a:solidFill>
                  <a:srgbClr val="548135"/>
                </a:solidFill>
                <a:latin typeface="Calibri"/>
                <a:ea typeface="Calibri"/>
                <a:cs typeface="Calibri"/>
                <a:sym typeface="Calibri"/>
              </a:rPr>
              <a:t>Single:</a:t>
            </a:r>
            <a:r>
              <a:rPr lang="en-US" sz="2000" dirty="0">
                <a:solidFill>
                  <a:schemeClr val="dk1"/>
                </a:solidFill>
                <a:latin typeface="Calibri"/>
                <a:ea typeface="Calibri"/>
                <a:cs typeface="Calibri"/>
                <a:sym typeface="Calibri"/>
              </a:rPr>
              <a:t> 5mC         0.4	  10.2			3.5		  0		</a:t>
            </a:r>
            <a:endParaRPr sz="2000" dirty="0">
              <a:solidFill>
                <a:schemeClr val="dk1"/>
              </a:solidFill>
              <a:latin typeface="Calibri"/>
              <a:ea typeface="Calibri"/>
              <a:cs typeface="Calibri"/>
              <a:sym typeface="Calibri"/>
            </a:endParaRPr>
          </a:p>
          <a:p>
            <a:pPr marL="0" lvl="0" indent="0" algn="l" rtl="0">
              <a:spcBef>
                <a:spcPts val="0"/>
              </a:spcBef>
              <a:spcAft>
                <a:spcPts val="0"/>
              </a:spcAft>
              <a:buNone/>
            </a:pPr>
            <a:endParaRPr sz="2000" b="1" dirty="0">
              <a:solidFill>
                <a:srgbClr val="AF3722"/>
              </a:solidFill>
              <a:latin typeface="Calibri"/>
              <a:ea typeface="Calibri"/>
              <a:cs typeface="Calibri"/>
              <a:sym typeface="Calibri"/>
            </a:endParaRPr>
          </a:p>
          <a:p>
            <a:pPr lvl="0"/>
            <a:r>
              <a:rPr lang="en-US" sz="2000" b="1" dirty="0">
                <a:solidFill>
                  <a:srgbClr val="AF3722"/>
                </a:solidFill>
                <a:latin typeface="Calibri"/>
                <a:ea typeface="Calibri"/>
                <a:cs typeface="Calibri"/>
                <a:sym typeface="Calibri"/>
              </a:rPr>
              <a:t>Dual:</a:t>
            </a:r>
            <a:r>
              <a:rPr lang="en-US" sz="2000" dirty="0">
                <a:solidFill>
                  <a:schemeClr val="dk1"/>
                </a:solidFill>
                <a:latin typeface="Calibri"/>
                <a:ea typeface="Calibri"/>
                <a:cs typeface="Calibri"/>
                <a:sym typeface="Calibri"/>
              </a:rPr>
              <a:t>   </a:t>
            </a:r>
            <a:r>
              <a:rPr lang="en-US" sz="2000" dirty="0">
                <a:solidFill>
                  <a:schemeClr val="dk1"/>
                </a:solidFill>
                <a:ea typeface="Calibri"/>
                <a:cs typeface="Calibri"/>
                <a:sym typeface="Calibri"/>
              </a:rPr>
              <a:t>5mC	0	   5.9			 0		 2.7</a:t>
            </a:r>
            <a:endParaRPr sz="2000" dirty="0">
              <a:solidFill>
                <a:schemeClr val="dk1"/>
              </a:solidFill>
              <a:highlight>
                <a:srgbClr val="CFE2F3"/>
              </a:highlight>
              <a:latin typeface="Calibri"/>
              <a:ea typeface="Calibri"/>
              <a:cs typeface="Calibri"/>
              <a:sym typeface="Calibri"/>
            </a:endParaRPr>
          </a:p>
          <a:p>
            <a:pPr marL="0" lvl="0" indent="0" algn="l" rtl="0">
              <a:spcBef>
                <a:spcPts val="0"/>
              </a:spcBef>
              <a:spcAft>
                <a:spcPts val="0"/>
              </a:spcAft>
              <a:buNone/>
            </a:pPr>
            <a:r>
              <a:rPr lang="en-US" sz="2000" dirty="0">
                <a:solidFill>
                  <a:schemeClr val="dk1"/>
                </a:solidFill>
                <a:latin typeface="Calibri"/>
                <a:ea typeface="Calibri"/>
                <a:cs typeface="Calibri"/>
                <a:sym typeface="Calibri"/>
              </a:rPr>
              <a:t>           5hmC        98.8             64.5			 2		11.3</a:t>
            </a:r>
            <a:endParaRPr sz="2000" dirty="0">
              <a:highlight>
                <a:srgbClr val="F4CCCC"/>
              </a:highlight>
              <a:latin typeface="Calibri"/>
              <a:ea typeface="Calibri"/>
              <a:cs typeface="Calibri"/>
              <a:sym typeface="Calibri"/>
            </a:endParaRPr>
          </a:p>
        </p:txBody>
      </p:sp>
      <p:sp>
        <p:nvSpPr>
          <p:cNvPr id="166" name="Google Shape;166;g17e458bcc75_0_6"/>
          <p:cNvSpPr txBox="1"/>
          <p:nvPr/>
        </p:nvSpPr>
        <p:spPr>
          <a:xfrm>
            <a:off x="10443091" y="5355563"/>
            <a:ext cx="11925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200" b="1">
                <a:solidFill>
                  <a:srgbClr val="0070C0"/>
                </a:solidFill>
                <a:latin typeface="Calibri"/>
                <a:ea typeface="Calibri"/>
                <a:cs typeface="Calibri"/>
                <a:sym typeface="Calibri"/>
              </a:rPr>
              <a:t>READ</a:t>
            </a:r>
            <a:endParaRPr sz="2200" b="1">
              <a:solidFill>
                <a:srgbClr val="0070C0"/>
              </a:solidFill>
              <a:latin typeface="Calibri"/>
              <a:ea typeface="Calibri"/>
              <a:cs typeface="Calibri"/>
              <a:sym typeface="Calibri"/>
            </a:endParaRPr>
          </a:p>
        </p:txBody>
      </p:sp>
      <p:sp>
        <p:nvSpPr>
          <p:cNvPr id="167" name="Google Shape;167;g17e458bcc75_0_6"/>
          <p:cNvSpPr txBox="1"/>
          <p:nvPr/>
        </p:nvSpPr>
        <p:spPr>
          <a:xfrm rot="-1102803">
            <a:off x="5901233" y="710384"/>
            <a:ext cx="1485164" cy="35386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000000"/>
              </a:buClr>
              <a:buSzPts val="1200"/>
              <a:buFont typeface="Arial"/>
              <a:buNone/>
            </a:pPr>
            <a:r>
              <a:rPr lang="en-US" sz="1700" b="1" dirty="0">
                <a:solidFill>
                  <a:schemeClr val="accent6"/>
                </a:solidFill>
              </a:rPr>
              <a:t>Single mode</a:t>
            </a:r>
            <a:endParaRPr sz="1600" b="1" i="0" u="none" strike="noStrike" cap="none" dirty="0">
              <a:solidFill>
                <a:schemeClr val="accent6"/>
              </a:solidFill>
              <a:latin typeface="Arial"/>
              <a:ea typeface="Arial"/>
              <a:cs typeface="Arial"/>
              <a:sym typeface="Arial"/>
            </a:endParaRPr>
          </a:p>
        </p:txBody>
      </p:sp>
      <p:sp>
        <p:nvSpPr>
          <p:cNvPr id="168" name="Google Shape;168;g17e458bcc75_0_6"/>
          <p:cNvSpPr txBox="1"/>
          <p:nvPr/>
        </p:nvSpPr>
        <p:spPr>
          <a:xfrm rot="661027">
            <a:off x="5960549" y="1641290"/>
            <a:ext cx="1485070" cy="35407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000000"/>
              </a:buClr>
              <a:buSzPts val="1200"/>
              <a:buFont typeface="Arial"/>
              <a:buNone/>
            </a:pPr>
            <a:r>
              <a:rPr lang="en-US" sz="1700" b="1">
                <a:solidFill>
                  <a:srgbClr val="AF3722"/>
                </a:solidFill>
              </a:rPr>
              <a:t>Dual mode</a:t>
            </a:r>
            <a:endParaRPr sz="1600" b="1" i="0" u="none" strike="noStrike" cap="none">
              <a:solidFill>
                <a:srgbClr val="AF3722"/>
              </a:solidFill>
              <a:latin typeface="Arial"/>
              <a:ea typeface="Arial"/>
              <a:cs typeface="Arial"/>
              <a:sym typeface="Arial"/>
            </a:endParaRPr>
          </a:p>
        </p:txBody>
      </p:sp>
    </p:spTree>
    <p:extLst>
      <p:ext uri="{BB962C8B-B14F-4D97-AF65-F5344CB8AC3E}">
        <p14:creationId xmlns:p14="http://schemas.microsoft.com/office/powerpoint/2010/main" val="16674343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1D2C904-66A8-4540-AD0F-50805303F495}"/>
              </a:ext>
            </a:extLst>
          </p:cNvPr>
          <p:cNvPicPr>
            <a:picLocks noChangeAspect="1"/>
          </p:cNvPicPr>
          <p:nvPr/>
        </p:nvPicPr>
        <p:blipFill>
          <a:blip r:embed="rId3"/>
          <a:stretch>
            <a:fillRect/>
          </a:stretch>
        </p:blipFill>
        <p:spPr>
          <a:xfrm>
            <a:off x="0" y="11777"/>
            <a:ext cx="12192000" cy="6834446"/>
          </a:xfrm>
          <a:prstGeom prst="rect">
            <a:avLst/>
          </a:prstGeom>
        </p:spPr>
      </p:pic>
      <p:pic>
        <p:nvPicPr>
          <p:cNvPr id="3" name="Google Shape;153;p16">
            <a:extLst>
              <a:ext uri="{FF2B5EF4-FFF2-40B4-BE49-F238E27FC236}">
                <a16:creationId xmlns:a16="http://schemas.microsoft.com/office/drawing/2014/main" id="{5BE4B8E7-0AB1-DD4A-B186-D701A8583B43}"/>
              </a:ext>
            </a:extLst>
          </p:cNvPr>
          <p:cNvPicPr preferRelativeResize="0"/>
          <p:nvPr/>
        </p:nvPicPr>
        <p:blipFill>
          <a:blip r:embed="rId4">
            <a:alphaModFix/>
          </a:blip>
          <a:stretch>
            <a:fillRect/>
          </a:stretch>
        </p:blipFill>
        <p:spPr>
          <a:xfrm>
            <a:off x="9725361" y="6126005"/>
            <a:ext cx="2466639" cy="733391"/>
          </a:xfrm>
          <a:prstGeom prst="rect">
            <a:avLst/>
          </a:prstGeom>
          <a:noFill/>
          <a:ln>
            <a:noFill/>
          </a:ln>
        </p:spPr>
      </p:pic>
      <p:sp>
        <p:nvSpPr>
          <p:cNvPr id="4" name="Cloud Callout 3">
            <a:extLst>
              <a:ext uri="{FF2B5EF4-FFF2-40B4-BE49-F238E27FC236}">
                <a16:creationId xmlns:a16="http://schemas.microsoft.com/office/drawing/2014/main" id="{CD4B448F-0790-F54C-AF9C-377B9F085727}"/>
              </a:ext>
            </a:extLst>
          </p:cNvPr>
          <p:cNvSpPr/>
          <p:nvPr/>
        </p:nvSpPr>
        <p:spPr>
          <a:xfrm>
            <a:off x="10249469" y="150125"/>
            <a:ext cx="1828799" cy="914401"/>
          </a:xfrm>
          <a:prstGeom prst="cloudCallout">
            <a:avLst>
              <a:gd name="adj1" fmla="val -30586"/>
              <a:gd name="adj2" fmla="val 97993"/>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solidFill>
                  <a:schemeClr val="tx1"/>
                </a:solidFill>
              </a:rPr>
              <a:t>SINGLE is better!</a:t>
            </a:r>
          </a:p>
        </p:txBody>
      </p:sp>
    </p:spTree>
    <p:extLst>
      <p:ext uri="{BB962C8B-B14F-4D97-AF65-F5344CB8AC3E}">
        <p14:creationId xmlns:p14="http://schemas.microsoft.com/office/powerpoint/2010/main" val="2545224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1F02641-0F2C-C742-9B76-1F228ECFB361}"/>
              </a:ext>
            </a:extLst>
          </p:cNvPr>
          <p:cNvPicPr>
            <a:picLocks noChangeAspect="1"/>
          </p:cNvPicPr>
          <p:nvPr/>
        </p:nvPicPr>
        <p:blipFill>
          <a:blip r:embed="rId2"/>
          <a:stretch>
            <a:fillRect/>
          </a:stretch>
        </p:blipFill>
        <p:spPr>
          <a:xfrm>
            <a:off x="10804" y="0"/>
            <a:ext cx="12170391" cy="6858000"/>
          </a:xfrm>
          <a:prstGeom prst="rect">
            <a:avLst/>
          </a:prstGeom>
        </p:spPr>
      </p:pic>
      <p:pic>
        <p:nvPicPr>
          <p:cNvPr id="3" name="Google Shape;153;p16">
            <a:extLst>
              <a:ext uri="{FF2B5EF4-FFF2-40B4-BE49-F238E27FC236}">
                <a16:creationId xmlns:a16="http://schemas.microsoft.com/office/drawing/2014/main" id="{6E8E776C-D651-F347-8840-73D5481B5D8A}"/>
              </a:ext>
            </a:extLst>
          </p:cNvPr>
          <p:cNvPicPr preferRelativeResize="0"/>
          <p:nvPr/>
        </p:nvPicPr>
        <p:blipFill>
          <a:blip r:embed="rId3">
            <a:alphaModFix/>
          </a:blip>
          <a:stretch>
            <a:fillRect/>
          </a:stretch>
        </p:blipFill>
        <p:spPr>
          <a:xfrm>
            <a:off x="9725361" y="6126005"/>
            <a:ext cx="2466639" cy="733391"/>
          </a:xfrm>
          <a:prstGeom prst="rect">
            <a:avLst/>
          </a:prstGeom>
          <a:noFill/>
          <a:ln>
            <a:noFill/>
          </a:ln>
        </p:spPr>
      </p:pic>
    </p:spTree>
    <p:extLst>
      <p:ext uri="{BB962C8B-B14F-4D97-AF65-F5344CB8AC3E}">
        <p14:creationId xmlns:p14="http://schemas.microsoft.com/office/powerpoint/2010/main" val="21972334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F44FA8D-B94D-F446-A10C-DFC24778B5C7}"/>
              </a:ext>
            </a:extLst>
          </p:cNvPr>
          <p:cNvSpPr txBox="1"/>
          <p:nvPr/>
        </p:nvSpPr>
        <p:spPr>
          <a:xfrm>
            <a:off x="4667534" y="2797791"/>
            <a:ext cx="3029804" cy="830997"/>
          </a:xfrm>
          <a:prstGeom prst="rect">
            <a:avLst/>
          </a:prstGeom>
          <a:noFill/>
        </p:spPr>
        <p:txBody>
          <a:bodyPr wrap="square" rtlCol="0">
            <a:spAutoFit/>
          </a:bodyPr>
          <a:lstStyle/>
          <a:p>
            <a:r>
              <a:rPr lang="en-US" sz="4800" dirty="0">
                <a:latin typeface="Times New Roman" panose="02020603050405020304" pitchFamily="18" charset="0"/>
                <a:cs typeface="Times New Roman" panose="02020603050405020304" pitchFamily="18" charset="0"/>
              </a:rPr>
              <a:t>BUT…….</a:t>
            </a:r>
          </a:p>
        </p:txBody>
      </p:sp>
      <p:pic>
        <p:nvPicPr>
          <p:cNvPr id="3" name="Google Shape;153;p16">
            <a:extLst>
              <a:ext uri="{FF2B5EF4-FFF2-40B4-BE49-F238E27FC236}">
                <a16:creationId xmlns:a16="http://schemas.microsoft.com/office/drawing/2014/main" id="{778A6AB3-7B20-DA48-B5A6-C67188085B5B}"/>
              </a:ext>
            </a:extLst>
          </p:cNvPr>
          <p:cNvPicPr preferRelativeResize="0"/>
          <p:nvPr/>
        </p:nvPicPr>
        <p:blipFill>
          <a:blip r:embed="rId2">
            <a:alphaModFix/>
          </a:blip>
          <a:stretch>
            <a:fillRect/>
          </a:stretch>
        </p:blipFill>
        <p:spPr>
          <a:xfrm>
            <a:off x="9725361" y="6126005"/>
            <a:ext cx="2466639" cy="733391"/>
          </a:xfrm>
          <a:prstGeom prst="rect">
            <a:avLst/>
          </a:prstGeom>
          <a:noFill/>
          <a:ln>
            <a:noFill/>
          </a:ln>
        </p:spPr>
      </p:pic>
    </p:spTree>
    <p:extLst>
      <p:ext uri="{BB962C8B-B14F-4D97-AF65-F5344CB8AC3E}">
        <p14:creationId xmlns:p14="http://schemas.microsoft.com/office/powerpoint/2010/main" val="9349935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43AFA4B-5DD0-4440-85C4-EE8CFD54DDEB}"/>
              </a:ext>
            </a:extLst>
          </p:cNvPr>
          <p:cNvPicPr>
            <a:picLocks noChangeAspect="1"/>
          </p:cNvPicPr>
          <p:nvPr/>
        </p:nvPicPr>
        <p:blipFill>
          <a:blip r:embed="rId3"/>
          <a:stretch>
            <a:fillRect/>
          </a:stretch>
        </p:blipFill>
        <p:spPr>
          <a:xfrm>
            <a:off x="0" y="14016"/>
            <a:ext cx="12192000" cy="6829967"/>
          </a:xfrm>
          <a:prstGeom prst="rect">
            <a:avLst/>
          </a:prstGeom>
        </p:spPr>
      </p:pic>
      <p:pic>
        <p:nvPicPr>
          <p:cNvPr id="3" name="Google Shape;153;p16">
            <a:extLst>
              <a:ext uri="{FF2B5EF4-FFF2-40B4-BE49-F238E27FC236}">
                <a16:creationId xmlns:a16="http://schemas.microsoft.com/office/drawing/2014/main" id="{B6C7F072-4BFA-324C-B990-F7B84340634B}"/>
              </a:ext>
            </a:extLst>
          </p:cNvPr>
          <p:cNvPicPr preferRelativeResize="0"/>
          <p:nvPr/>
        </p:nvPicPr>
        <p:blipFill>
          <a:blip r:embed="rId4">
            <a:alphaModFix/>
          </a:blip>
          <a:stretch>
            <a:fillRect/>
          </a:stretch>
        </p:blipFill>
        <p:spPr>
          <a:xfrm>
            <a:off x="9725361" y="6126005"/>
            <a:ext cx="2466639" cy="733391"/>
          </a:xfrm>
          <a:prstGeom prst="rect">
            <a:avLst/>
          </a:prstGeom>
          <a:noFill/>
          <a:ln>
            <a:noFill/>
          </a:ln>
        </p:spPr>
      </p:pic>
      <p:sp>
        <p:nvSpPr>
          <p:cNvPr id="5" name="Cloud Callout 4">
            <a:extLst>
              <a:ext uri="{FF2B5EF4-FFF2-40B4-BE49-F238E27FC236}">
                <a16:creationId xmlns:a16="http://schemas.microsoft.com/office/drawing/2014/main" id="{89E7214F-79BF-4D4F-9C51-7C386E232345}"/>
              </a:ext>
            </a:extLst>
          </p:cNvPr>
          <p:cNvSpPr/>
          <p:nvPr/>
        </p:nvSpPr>
        <p:spPr>
          <a:xfrm>
            <a:off x="10175737" y="136477"/>
            <a:ext cx="1902531" cy="1119117"/>
          </a:xfrm>
          <a:prstGeom prst="cloudCallout">
            <a:avLst>
              <a:gd name="adj1" fmla="val -38049"/>
              <a:gd name="adj2" fmla="val 103963"/>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solidFill>
                  <a:schemeClr val="tx1"/>
                </a:solidFill>
              </a:rPr>
              <a:t>DUAL is Better?</a:t>
            </a:r>
          </a:p>
        </p:txBody>
      </p:sp>
    </p:spTree>
    <p:extLst>
      <p:ext uri="{BB962C8B-B14F-4D97-AF65-F5344CB8AC3E}">
        <p14:creationId xmlns:p14="http://schemas.microsoft.com/office/powerpoint/2010/main" val="3158910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F27D4C3-5C2B-DB4A-822A-F8084965A933}"/>
              </a:ext>
            </a:extLst>
          </p:cNvPr>
          <p:cNvPicPr>
            <a:picLocks noChangeAspect="1"/>
          </p:cNvPicPr>
          <p:nvPr/>
        </p:nvPicPr>
        <p:blipFill>
          <a:blip r:embed="rId3"/>
          <a:stretch>
            <a:fillRect/>
          </a:stretch>
        </p:blipFill>
        <p:spPr>
          <a:xfrm>
            <a:off x="1130" y="0"/>
            <a:ext cx="12189739" cy="6858000"/>
          </a:xfrm>
          <a:prstGeom prst="rect">
            <a:avLst/>
          </a:prstGeom>
        </p:spPr>
      </p:pic>
      <p:pic>
        <p:nvPicPr>
          <p:cNvPr id="3" name="Google Shape;153;p16">
            <a:extLst>
              <a:ext uri="{FF2B5EF4-FFF2-40B4-BE49-F238E27FC236}">
                <a16:creationId xmlns:a16="http://schemas.microsoft.com/office/drawing/2014/main" id="{31382C0A-72B7-1A44-A5DD-B51FAF4AC9FD}"/>
              </a:ext>
            </a:extLst>
          </p:cNvPr>
          <p:cNvPicPr preferRelativeResize="0"/>
          <p:nvPr/>
        </p:nvPicPr>
        <p:blipFill>
          <a:blip r:embed="rId4">
            <a:alphaModFix/>
          </a:blip>
          <a:stretch>
            <a:fillRect/>
          </a:stretch>
        </p:blipFill>
        <p:spPr>
          <a:xfrm>
            <a:off x="9725361" y="6126005"/>
            <a:ext cx="2466639" cy="733391"/>
          </a:xfrm>
          <a:prstGeom prst="rect">
            <a:avLst/>
          </a:prstGeom>
          <a:noFill/>
          <a:ln>
            <a:noFill/>
          </a:ln>
        </p:spPr>
      </p:pic>
    </p:spTree>
    <p:extLst>
      <p:ext uri="{BB962C8B-B14F-4D97-AF65-F5344CB8AC3E}">
        <p14:creationId xmlns:p14="http://schemas.microsoft.com/office/powerpoint/2010/main" val="419886610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Rotation-Migalab</Template>
  <TotalTime>2098</TotalTime>
  <Words>1249</Words>
  <Application>Microsoft Macintosh PowerPoint</Application>
  <PresentationFormat>Widescreen</PresentationFormat>
  <Paragraphs>196</Paragraphs>
  <Slides>21</Slides>
  <Notes>13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Arial</vt:lpstr>
      <vt:lpstr>Calibri</vt:lpstr>
      <vt:lpstr>Calibri Light</vt:lpstr>
      <vt:lpstr>Georgia</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Topic – Identifying DNA mods in ONT data</dc:title>
  <dc:creator>SHLOKA NEGI</dc:creator>
  <cp:lastModifiedBy>SHLOKA NEGI</cp:lastModifiedBy>
  <cp:revision>358</cp:revision>
  <dcterms:created xsi:type="dcterms:W3CDTF">2022-10-04T17:55:38Z</dcterms:created>
  <dcterms:modified xsi:type="dcterms:W3CDTF">2022-11-10T00:39:40Z</dcterms:modified>
</cp:coreProperties>
</file>